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1" r:id="rId1"/>
  </p:sldMasterIdLst>
  <p:notesMasterIdLst>
    <p:notesMasterId r:id="rId92"/>
  </p:notesMasterIdLst>
  <p:sldIdLst>
    <p:sldId id="256" r:id="rId2"/>
    <p:sldId id="277" r:id="rId3"/>
    <p:sldId id="259" r:id="rId4"/>
    <p:sldId id="260" r:id="rId5"/>
    <p:sldId id="262" r:id="rId6"/>
    <p:sldId id="264" r:id="rId7"/>
    <p:sldId id="265" r:id="rId8"/>
    <p:sldId id="266" r:id="rId9"/>
    <p:sldId id="344" r:id="rId10"/>
    <p:sldId id="257" r:id="rId11"/>
    <p:sldId id="267" r:id="rId12"/>
    <p:sldId id="268" r:id="rId13"/>
    <p:sldId id="291" r:id="rId14"/>
    <p:sldId id="293" r:id="rId15"/>
    <p:sldId id="292" r:id="rId16"/>
    <p:sldId id="269" r:id="rId17"/>
    <p:sldId id="345" r:id="rId18"/>
    <p:sldId id="270" r:id="rId19"/>
    <p:sldId id="287" r:id="rId20"/>
    <p:sldId id="272" r:id="rId21"/>
    <p:sldId id="273" r:id="rId22"/>
    <p:sldId id="274" r:id="rId23"/>
    <p:sldId id="275" r:id="rId24"/>
    <p:sldId id="290" r:id="rId25"/>
    <p:sldId id="346" r:id="rId26"/>
    <p:sldId id="278" r:id="rId27"/>
    <p:sldId id="347" r:id="rId28"/>
    <p:sldId id="279" r:id="rId29"/>
    <p:sldId id="280" r:id="rId30"/>
    <p:sldId id="281" r:id="rId31"/>
    <p:sldId id="282" r:id="rId32"/>
    <p:sldId id="283" r:id="rId33"/>
    <p:sldId id="284" r:id="rId34"/>
    <p:sldId id="285" r:id="rId35"/>
    <p:sldId id="294" r:id="rId36"/>
    <p:sldId id="295" r:id="rId37"/>
    <p:sldId id="296" r:id="rId38"/>
    <p:sldId id="297" r:id="rId39"/>
    <p:sldId id="298" r:id="rId40"/>
    <p:sldId id="299" r:id="rId41"/>
    <p:sldId id="263" r:id="rId42"/>
    <p:sldId id="300" r:id="rId43"/>
    <p:sldId id="301" r:id="rId44"/>
    <p:sldId id="302" r:id="rId45"/>
    <p:sldId id="303" r:id="rId46"/>
    <p:sldId id="304" r:id="rId47"/>
    <p:sldId id="305" r:id="rId48"/>
    <p:sldId id="306" r:id="rId49"/>
    <p:sldId id="271" r:id="rId50"/>
    <p:sldId id="307" r:id="rId51"/>
    <p:sldId id="308" r:id="rId52"/>
    <p:sldId id="310" r:id="rId53"/>
    <p:sldId id="276" r:id="rId54"/>
    <p:sldId id="311" r:id="rId55"/>
    <p:sldId id="313" r:id="rId56"/>
    <p:sldId id="349" r:id="rId57"/>
    <p:sldId id="314" r:id="rId58"/>
    <p:sldId id="315" r:id="rId59"/>
    <p:sldId id="316" r:id="rId60"/>
    <p:sldId id="317" r:id="rId61"/>
    <p:sldId id="318" r:id="rId62"/>
    <p:sldId id="286" r:id="rId63"/>
    <p:sldId id="351" r:id="rId64"/>
    <p:sldId id="319" r:id="rId65"/>
    <p:sldId id="261" r:id="rId66"/>
    <p:sldId id="320" r:id="rId67"/>
    <p:sldId id="289"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20" d="100"/>
          <a:sy n="120" d="100"/>
        </p:scale>
        <p:origin x="-23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DF0D5B-20D0-451E-9929-01DD41229F26}" type="datetimeFigureOut">
              <a:rPr lang="en-US" smtClean="0"/>
              <a:t>1/29/2024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CC7F4D-9CA9-4790-89E1-1D1A31B2E332}" type="slidenum">
              <a:rPr lang="en-US" smtClean="0"/>
              <a:t>‹#›</a:t>
            </a:fld>
            <a:endParaRPr lang="en-US"/>
          </a:p>
        </p:txBody>
      </p:sp>
    </p:spTree>
    <p:extLst>
      <p:ext uri="{BB962C8B-B14F-4D97-AF65-F5344CB8AC3E}">
        <p14:creationId xmlns:p14="http://schemas.microsoft.com/office/powerpoint/2010/main" val="1090850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 xmlns:a16="http://schemas.microsoft.com/office/drawing/2014/main" id="{19F9D7A2-2744-43B9-A5C0-440C01C940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 xmlns:a16="http://schemas.microsoft.com/office/drawing/2014/main" id="{E0D6C54A-A76A-4BDF-978E-8A9F28E3AB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 xmlns:a16="http://schemas.microsoft.com/office/drawing/2014/main" id="{4E8FA24D-84EE-4609-B715-CC076D338D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2D1F9C4-BC16-44C4-8CF8-97163DF2450C}" type="slidenum">
              <a:rPr lang="en-US" altLang="en-US"/>
              <a:pPr>
                <a:spcBef>
                  <a:spcPct val="0"/>
                </a:spcBef>
              </a:pPr>
              <a:t>12</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D4362E-95F3-46D5-BCCA-EBE27941A7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4508AAA8-8158-4DD3-9AF2-66A1D7AABD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BB6B9577-87F0-46BF-80ED-066090BE3DE9}"/>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5" name="Footer Placeholder 4">
            <a:extLst>
              <a:ext uri="{FF2B5EF4-FFF2-40B4-BE49-F238E27FC236}">
                <a16:creationId xmlns="" xmlns:a16="http://schemas.microsoft.com/office/drawing/2014/main" id="{43326FC1-CBFE-40BB-97BF-4DC93D63FE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2CCA99D-0979-4414-957D-9B6FDCF37308}"/>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958023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6A1D96B-6C03-49F4-B222-20FA12C2AE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C4D14292-2BBE-4874-8CD7-1E91A625CC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98549B7-6134-4DC5-9F8A-A42B839A5886}"/>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5" name="Footer Placeholder 4">
            <a:extLst>
              <a:ext uri="{FF2B5EF4-FFF2-40B4-BE49-F238E27FC236}">
                <a16:creationId xmlns="" xmlns:a16="http://schemas.microsoft.com/office/drawing/2014/main" id="{191BDAB3-0892-4117-81C0-9B8ED0DCB4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43410CC-3326-40A4-BC6C-041E019A519C}"/>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2617796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D9C2B64D-5CEC-4821-AFC7-39130570F9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E90DDB70-A691-40DE-85B8-51F8CCD703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824D7E4-932C-4C82-8E72-F1BDF97AB89E}"/>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5" name="Footer Placeholder 4">
            <a:extLst>
              <a:ext uri="{FF2B5EF4-FFF2-40B4-BE49-F238E27FC236}">
                <a16:creationId xmlns="" xmlns:a16="http://schemas.microsoft.com/office/drawing/2014/main" id="{7A65632D-BD2B-4496-99DB-999D213385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57271A5-7FA2-4365-91AB-D4F22D7D8246}"/>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4212594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82FE60C-07B7-4BEA-8A7A-CEA10FF10D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42DA85B6-86CD-4B48-80CF-9783F22FD1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B084EAB-F2CD-4EE9-BBC4-E69B932973D0}"/>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5" name="Footer Placeholder 4">
            <a:extLst>
              <a:ext uri="{FF2B5EF4-FFF2-40B4-BE49-F238E27FC236}">
                <a16:creationId xmlns="" xmlns:a16="http://schemas.microsoft.com/office/drawing/2014/main" id="{CA426987-C05B-4D87-8CE4-1D75B2ED4C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473D8FB2-C4E5-45A9-8556-329133F0940B}"/>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1326995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E97FB9F-B5BE-4D51-9393-D06EDD99AD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82539E5D-3B27-4A38-A28A-086ACEF9E8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5A24FD28-A2D3-4858-B09E-9CE2B3D9CCE2}"/>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5" name="Footer Placeholder 4">
            <a:extLst>
              <a:ext uri="{FF2B5EF4-FFF2-40B4-BE49-F238E27FC236}">
                <a16:creationId xmlns="" xmlns:a16="http://schemas.microsoft.com/office/drawing/2014/main" id="{9E372D4F-DA0E-4A65-8256-773B2BE9F3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30D923C-D146-4539-A93B-E9A4D11523D8}"/>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42874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4FCFBB-714F-4FD3-8002-DC1ED81026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70AABF6F-52E4-4C2E-8B1D-730E3E53A5B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41C5F26C-B7A1-489A-B2AC-982BC7382A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02D3F863-64BF-4377-9DE9-4BA11A10C475}"/>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6" name="Footer Placeholder 5">
            <a:extLst>
              <a:ext uri="{FF2B5EF4-FFF2-40B4-BE49-F238E27FC236}">
                <a16:creationId xmlns="" xmlns:a16="http://schemas.microsoft.com/office/drawing/2014/main" id="{41D4E134-8402-452B-9BB0-BE74B433F9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149B29B3-415F-4FDC-BFF0-3DD3AAAAA50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448273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654E703-2BBC-4137-BCFB-A30195D87F5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F4D32297-1E0F-4535-8263-8BE3355272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A56703A8-5DFF-4D30-A0EB-A3CCA242E0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6F7F6B26-E24E-41CA-8B0F-C48D55A57C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F23A1BCB-2624-4E73-B03C-A927C20EED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B3E76234-D4D9-41F6-A6A4-D6868310CFEC}"/>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8" name="Footer Placeholder 7">
            <a:extLst>
              <a:ext uri="{FF2B5EF4-FFF2-40B4-BE49-F238E27FC236}">
                <a16:creationId xmlns="" xmlns:a16="http://schemas.microsoft.com/office/drawing/2014/main" id="{F887F71A-2694-41D8-B52F-667DDB5CF7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C3CB96E4-8962-4E95-B546-A0647DE76115}"/>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2883584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27A345-C2FE-4106-B156-D70FDF42B0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14D23126-A823-4337-9045-4AC6A7E56B87}"/>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4" name="Footer Placeholder 3">
            <a:extLst>
              <a:ext uri="{FF2B5EF4-FFF2-40B4-BE49-F238E27FC236}">
                <a16:creationId xmlns="" xmlns:a16="http://schemas.microsoft.com/office/drawing/2014/main" id="{5AF85851-DE36-4351-8282-36BA4A9BC0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26E113CC-C56A-4EFB-8425-2069ED70EBA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610349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74F80C03-B126-4D55-ACBD-F8348443D5E3}"/>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3" name="Footer Placeholder 2">
            <a:extLst>
              <a:ext uri="{FF2B5EF4-FFF2-40B4-BE49-F238E27FC236}">
                <a16:creationId xmlns="" xmlns:a16="http://schemas.microsoft.com/office/drawing/2014/main" id="{33B56B99-7D5F-4B71-9C00-D605CB1BA08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40561F24-D302-4F6E-B457-055672C04DE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963990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26756B2-671C-4D68-AF4A-F43CE5B2F9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17D6D527-B27F-4EA0-BA0F-2F16B60488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8DECD01D-E84C-42FD-BB28-686F75398F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627DD9F5-79EE-482F-A103-4D1CF17F757F}"/>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6" name="Footer Placeholder 5">
            <a:extLst>
              <a:ext uri="{FF2B5EF4-FFF2-40B4-BE49-F238E27FC236}">
                <a16:creationId xmlns="" xmlns:a16="http://schemas.microsoft.com/office/drawing/2014/main" id="{59794C48-94C0-4C7C-ACEA-6B25F451B8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50A6070B-75B7-4B5C-83E8-9AF8716EAFB6}"/>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552717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3E4E3A-CAAC-447C-BF1A-29E86F53FA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AD5BF22D-0AE8-4621-885F-BAF27FBC0E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B4114BFB-A548-4F50-BC88-3EF0DE8BEB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C5C93A49-91DB-4770-B53B-DCBFBCAD98FA}"/>
              </a:ext>
            </a:extLst>
          </p:cNvPr>
          <p:cNvSpPr>
            <a:spLocks noGrp="1"/>
          </p:cNvSpPr>
          <p:nvPr>
            <p:ph type="dt" sz="half" idx="10"/>
          </p:nvPr>
        </p:nvSpPr>
        <p:spPr/>
        <p:txBody>
          <a:bodyPr/>
          <a:lstStyle/>
          <a:p>
            <a:fld id="{9D71B7EA-F128-49E6-BBB2-547022CFC318}" type="datetimeFigureOut">
              <a:rPr lang="en-US" smtClean="0"/>
              <a:t>1/29/2024</a:t>
            </a:fld>
            <a:endParaRPr lang="en-US"/>
          </a:p>
        </p:txBody>
      </p:sp>
      <p:sp>
        <p:nvSpPr>
          <p:cNvPr id="6" name="Footer Placeholder 5">
            <a:extLst>
              <a:ext uri="{FF2B5EF4-FFF2-40B4-BE49-F238E27FC236}">
                <a16:creationId xmlns="" xmlns:a16="http://schemas.microsoft.com/office/drawing/2014/main" id="{6EE3C17E-F473-43C4-A9AB-299DE83472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45CFC915-FCCE-485A-95A6-DAC83061DB47}"/>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750912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8F8F068-054C-4D95-8CFF-83CB185F37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35D8BEEF-FAC6-40AD-A2AB-B7495C5E0B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758DC9E-F4C1-442C-9224-B1AFF5FA61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1B7EA-F128-49E6-BBB2-547022CFC318}" type="datetimeFigureOut">
              <a:rPr lang="en-US" smtClean="0"/>
              <a:t>1/29/2024</a:t>
            </a:fld>
            <a:endParaRPr lang="en-US"/>
          </a:p>
        </p:txBody>
      </p:sp>
      <p:sp>
        <p:nvSpPr>
          <p:cNvPr id="5" name="Footer Placeholder 4">
            <a:extLst>
              <a:ext uri="{FF2B5EF4-FFF2-40B4-BE49-F238E27FC236}">
                <a16:creationId xmlns="" xmlns:a16="http://schemas.microsoft.com/office/drawing/2014/main" id="{40D90C93-AE45-47FA-97E8-917B37C67C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4F6782C1-52BB-4F3A-9212-4F0ADDA353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29E044-7C00-4D71-9DAE-B4891F44ABB6}" type="slidenum">
              <a:rPr lang="en-US" smtClean="0"/>
              <a:t>‹#›</a:t>
            </a:fld>
            <a:endParaRPr lang="en-US"/>
          </a:p>
        </p:txBody>
      </p:sp>
    </p:spTree>
    <p:extLst>
      <p:ext uri="{BB962C8B-B14F-4D97-AF65-F5344CB8AC3E}">
        <p14:creationId xmlns:p14="http://schemas.microsoft.com/office/powerpoint/2010/main" val="3303018437"/>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BE63AAD-BA61-469B-BC1F-2394EEAE17BB}"/>
              </a:ext>
            </a:extLst>
          </p:cNvPr>
          <p:cNvSpPr>
            <a:spLocks noGrp="1"/>
          </p:cNvSpPr>
          <p:nvPr>
            <p:ph type="ctrTitle"/>
          </p:nvPr>
        </p:nvSpPr>
        <p:spPr>
          <a:xfrm>
            <a:off x="938073" y="1098611"/>
            <a:ext cx="10503854" cy="4435497"/>
          </a:xfrm>
          <a:ln w="28575">
            <a:solidFill>
              <a:srgbClr val="C00000"/>
            </a:solidFill>
          </a:ln>
        </p:spPr>
        <p:txBody>
          <a:bodyPr>
            <a:normAutofit fontScale="90000"/>
          </a:bodyPr>
          <a:lstStyle/>
          <a:p>
            <a:pPr algn="l"/>
            <a:r>
              <a:rPr lang="sr-Latn-RS" sz="5800" b="0" i="0" u="none" strike="noStrike" baseline="0">
                <a:solidFill>
                  <a:srgbClr val="000000"/>
                </a:solidFill>
                <a:latin typeface="Times New Roman" panose="02020603050405020304" pitchFamily="18" charset="0"/>
              </a:rPr>
              <a:t>1. </a:t>
            </a:r>
            <a:r>
              <a:rPr lang="en-US" sz="5800" b="0" i="0" u="none" strike="noStrike" baseline="0" smtClean="0">
                <a:solidFill>
                  <a:srgbClr val="000000"/>
                </a:solidFill>
                <a:latin typeface="Times New Roman" panose="02020603050405020304" pitchFamily="18" charset="0"/>
              </a:rPr>
              <a:t>Embryology of the ear</a:t>
            </a:r>
            <a:r>
              <a:rPr lang="sr-Latn-RS" sz="5800" b="0" i="0" u="none" strike="noStrike" baseline="0">
                <a:solidFill>
                  <a:srgbClr val="000000"/>
                </a:solidFill>
                <a:latin typeface="Times New Roman" panose="02020603050405020304" pitchFamily="18" charset="0"/>
              </a:rPr>
              <a:t/>
            </a:r>
            <a:br>
              <a:rPr lang="sr-Latn-RS" sz="5800" b="0" i="0" u="none" strike="noStrike" baseline="0">
                <a:solidFill>
                  <a:srgbClr val="000000"/>
                </a:solidFill>
                <a:latin typeface="Times New Roman" panose="02020603050405020304" pitchFamily="18" charset="0"/>
              </a:rPr>
            </a:br>
            <a:r>
              <a:rPr lang="sr-Latn-RS" sz="5800" b="0" i="0" u="none" strike="noStrike" baseline="0">
                <a:solidFill>
                  <a:srgbClr val="000000"/>
                </a:solidFill>
                <a:latin typeface="Times New Roman" panose="02020603050405020304" pitchFamily="18" charset="0"/>
              </a:rPr>
              <a:t>2. </a:t>
            </a:r>
            <a:r>
              <a:rPr lang="en-US" sz="5800" b="0" i="0" u="none" strike="noStrike" baseline="0" smtClean="0">
                <a:solidFill>
                  <a:srgbClr val="000000"/>
                </a:solidFill>
                <a:latin typeface="Times New Roman" panose="02020603050405020304" pitchFamily="18" charset="0"/>
              </a:rPr>
              <a:t>Congenital malformations of</a:t>
            </a:r>
            <a:r>
              <a:rPr lang="en-US" sz="5800" b="0" i="0" u="none" strike="noStrike" smtClean="0">
                <a:solidFill>
                  <a:srgbClr val="000000"/>
                </a:solidFill>
                <a:latin typeface="Times New Roman" panose="02020603050405020304" pitchFamily="18" charset="0"/>
              </a:rPr>
              <a:t> the ear</a:t>
            </a:r>
            <a:r>
              <a:rPr lang="sr-Latn-RS" sz="5800" b="0" i="0" u="none" strike="noStrike" baseline="0">
                <a:solidFill>
                  <a:srgbClr val="000000"/>
                </a:solidFill>
                <a:latin typeface="Times New Roman" panose="02020603050405020304" pitchFamily="18" charset="0"/>
              </a:rPr>
              <a:t/>
            </a:r>
            <a:br>
              <a:rPr lang="sr-Latn-RS" sz="5800" b="0" i="0" u="none" strike="noStrike" baseline="0">
                <a:solidFill>
                  <a:srgbClr val="000000"/>
                </a:solidFill>
                <a:latin typeface="Times New Roman" panose="02020603050405020304" pitchFamily="18" charset="0"/>
              </a:rPr>
            </a:br>
            <a:r>
              <a:rPr lang="sr-Latn-RS" sz="5800" b="0" i="0" u="none" strike="noStrike" baseline="0">
                <a:solidFill>
                  <a:srgbClr val="000000"/>
                </a:solidFill>
                <a:latin typeface="Times New Roman" panose="02020603050405020304" pitchFamily="18" charset="0"/>
              </a:rPr>
              <a:t>3. </a:t>
            </a:r>
            <a:r>
              <a:rPr lang="en-US" sz="5800" b="0" i="0" u="none" strike="noStrike" baseline="0" smtClean="0">
                <a:solidFill>
                  <a:srgbClr val="000000"/>
                </a:solidFill>
                <a:latin typeface="Times New Roman" panose="02020603050405020304" pitchFamily="18" charset="0"/>
              </a:rPr>
              <a:t>External ear trauma</a:t>
            </a:r>
            <a:r>
              <a:rPr lang="sr-Latn-RS" sz="5800" b="0" i="0" u="none" strike="noStrike" baseline="0">
                <a:solidFill>
                  <a:srgbClr val="000000"/>
                </a:solidFill>
                <a:latin typeface="Times New Roman" panose="02020603050405020304" pitchFamily="18" charset="0"/>
              </a:rPr>
              <a:t/>
            </a:r>
            <a:br>
              <a:rPr lang="sr-Latn-RS" sz="5800" b="0" i="0" u="none" strike="noStrike" baseline="0">
                <a:solidFill>
                  <a:srgbClr val="000000"/>
                </a:solidFill>
                <a:latin typeface="Times New Roman" panose="02020603050405020304" pitchFamily="18" charset="0"/>
              </a:rPr>
            </a:br>
            <a:r>
              <a:rPr lang="sr-Latn-RS" sz="5800" b="0" i="0" u="none" strike="noStrike" baseline="0">
                <a:solidFill>
                  <a:srgbClr val="000000"/>
                </a:solidFill>
                <a:latin typeface="Times New Roman" panose="02020603050405020304" pitchFamily="18" charset="0"/>
              </a:rPr>
              <a:t>4. </a:t>
            </a:r>
            <a:r>
              <a:rPr lang="en-US" sz="5800" b="0" i="0" u="none" strike="noStrike" baseline="0" smtClean="0">
                <a:solidFill>
                  <a:srgbClr val="000000"/>
                </a:solidFill>
                <a:latin typeface="Times New Roman" panose="02020603050405020304" pitchFamily="18" charset="0"/>
              </a:rPr>
              <a:t>Middle ear trauma</a:t>
            </a:r>
            <a:r>
              <a:rPr lang="sr-Latn-RS" sz="5800" b="0" i="0" u="none" strike="noStrike" baseline="0">
                <a:solidFill>
                  <a:srgbClr val="000000"/>
                </a:solidFill>
                <a:latin typeface="Times New Roman" panose="02020603050405020304" pitchFamily="18" charset="0"/>
              </a:rPr>
              <a:t/>
            </a:r>
            <a:br>
              <a:rPr lang="sr-Latn-RS" sz="5800" b="0" i="0" u="none" strike="noStrike" baseline="0">
                <a:solidFill>
                  <a:srgbClr val="000000"/>
                </a:solidFill>
                <a:latin typeface="Times New Roman" panose="02020603050405020304" pitchFamily="18" charset="0"/>
              </a:rPr>
            </a:br>
            <a:r>
              <a:rPr lang="sr-Latn-RS" sz="5800" b="0" i="0" u="none" strike="noStrike" baseline="0">
                <a:solidFill>
                  <a:srgbClr val="000000"/>
                </a:solidFill>
                <a:latin typeface="Times New Roman" panose="02020603050405020304" pitchFamily="18" charset="0"/>
              </a:rPr>
              <a:t>5. </a:t>
            </a:r>
            <a:r>
              <a:rPr lang="en-US" sz="5800" b="0" i="0" u="none" strike="noStrike" baseline="0" smtClean="0">
                <a:solidFill>
                  <a:srgbClr val="000000"/>
                </a:solidFill>
                <a:latin typeface="Times New Roman" panose="02020603050405020304" pitchFamily="18" charset="0"/>
              </a:rPr>
              <a:t>Inner ear trauma</a:t>
            </a:r>
            <a:r>
              <a:rPr lang="sr-Latn-RS" sz="5800" b="0" i="0" u="none" strike="noStrike" baseline="0">
                <a:solidFill>
                  <a:srgbClr val="000000"/>
                </a:solidFill>
                <a:latin typeface="Times New Roman" panose="02020603050405020304" pitchFamily="18" charset="0"/>
              </a:rPr>
              <a:t/>
            </a:r>
            <a:br>
              <a:rPr lang="sr-Latn-RS" sz="5800" b="0" i="0" u="none" strike="noStrike" baseline="0">
                <a:solidFill>
                  <a:srgbClr val="000000"/>
                </a:solidFill>
                <a:latin typeface="Times New Roman" panose="02020603050405020304" pitchFamily="18" charset="0"/>
              </a:rPr>
            </a:br>
            <a:r>
              <a:rPr lang="sr-Latn-RS" sz="5800" b="0" i="0" u="none" strike="noStrike" baseline="0">
                <a:solidFill>
                  <a:srgbClr val="000000"/>
                </a:solidFill>
                <a:latin typeface="Times New Roman" panose="02020603050405020304" pitchFamily="18" charset="0"/>
              </a:rPr>
              <a:t>6. </a:t>
            </a:r>
            <a:r>
              <a:rPr lang="en-US" sz="5800" b="0" i="0" u="none" strike="noStrike" baseline="0" smtClean="0">
                <a:solidFill>
                  <a:srgbClr val="000000"/>
                </a:solidFill>
                <a:latin typeface="Times New Roman" panose="02020603050405020304" pitchFamily="18" charset="0"/>
              </a:rPr>
              <a:t>Temporal</a:t>
            </a:r>
            <a:r>
              <a:rPr lang="en-US" sz="5800" b="0" i="0" u="none" strike="noStrike" smtClean="0">
                <a:solidFill>
                  <a:srgbClr val="000000"/>
                </a:solidFill>
                <a:latin typeface="Times New Roman" panose="02020603050405020304" pitchFamily="18" charset="0"/>
              </a:rPr>
              <a:t> bone fractures</a:t>
            </a:r>
            <a:endParaRPr lang="en-US"/>
          </a:p>
        </p:txBody>
      </p:sp>
    </p:spTree>
    <p:extLst>
      <p:ext uri="{BB962C8B-B14F-4D97-AF65-F5344CB8AC3E}">
        <p14:creationId xmlns:p14="http://schemas.microsoft.com/office/powerpoint/2010/main" val="4001542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D9118C8-EC1D-4162-A926-7824BE785123}"/>
              </a:ext>
            </a:extLst>
          </p:cNvPr>
          <p:cNvSpPr>
            <a:spLocks noGrp="1"/>
          </p:cNvSpPr>
          <p:nvPr>
            <p:ph type="title"/>
          </p:nvPr>
        </p:nvSpPr>
        <p:spPr/>
        <p:txBody>
          <a:bodyPr>
            <a:noAutofit/>
          </a:bodyPr>
          <a:lstStyle/>
          <a:p>
            <a:pPr>
              <a:defRPr/>
            </a:pPr>
            <a:r>
              <a:rPr lang="en-US" sz="4800" smtClean="0">
                <a:latin typeface="Times New Roman" pitchFamily="18" charset="0"/>
                <a:cs typeface="Times New Roman" pitchFamily="18" charset="0"/>
              </a:rPr>
              <a:t>Congenital malformations of the ear</a:t>
            </a:r>
            <a:endParaRPr lang="en-US" sz="4800">
              <a:latin typeface="Times New Roman" pitchFamily="18" charset="0"/>
              <a:cs typeface="Times New Roman" pitchFamily="18" charset="0"/>
            </a:endParaRPr>
          </a:p>
        </p:txBody>
      </p:sp>
      <p:sp>
        <p:nvSpPr>
          <p:cNvPr id="11266" name="Content Placeholder 2">
            <a:extLst>
              <a:ext uri="{FF2B5EF4-FFF2-40B4-BE49-F238E27FC236}">
                <a16:creationId xmlns="" xmlns:a16="http://schemas.microsoft.com/office/drawing/2014/main" id="{8FDD98E1-7F3F-4E4A-88F0-D4910EDCEDBB}"/>
              </a:ext>
            </a:extLst>
          </p:cNvPr>
          <p:cNvSpPr>
            <a:spLocks noGrp="1"/>
          </p:cNvSpPr>
          <p:nvPr>
            <p:ph idx="1"/>
          </p:nvPr>
        </p:nvSpPr>
        <p:spPr>
          <a:xfrm>
            <a:off x="838200" y="1912361"/>
            <a:ext cx="10515600" cy="4211348"/>
          </a:xfrm>
        </p:spPr>
        <p:txBody>
          <a:bodyPr>
            <a:normAutofit/>
          </a:bodyPr>
          <a:lstStyle/>
          <a:p>
            <a:pPr eaLnBrk="1" hangingPunct="1">
              <a:lnSpc>
                <a:spcPct val="100000"/>
              </a:lnSpc>
            </a:pPr>
            <a:r>
              <a:rPr lang="en-US" altLang="en-US" sz="3000" smtClean="0">
                <a:latin typeface="Times New Roman" panose="02020603050405020304" pitchFamily="18" charset="0"/>
                <a:cs typeface="Times New Roman" panose="02020603050405020304" pitchFamily="18" charset="0"/>
              </a:rPr>
              <a:t>Consequence of the disorders during </a:t>
            </a:r>
            <a:r>
              <a:rPr lang="en-US" altLang="en-US" sz="3000" err="1" smtClean="0">
                <a:latin typeface="Times New Roman" panose="02020603050405020304" pitchFamily="18" charset="0"/>
                <a:cs typeface="Times New Roman" panose="02020603050405020304" pitchFamily="18" charset="0"/>
              </a:rPr>
              <a:t>embryiogenesis</a:t>
            </a:r>
            <a:r>
              <a:rPr lang="en-US" altLang="en-US" sz="3000" smtClean="0">
                <a:latin typeface="Times New Roman" panose="02020603050405020304" pitchFamily="18" charset="0"/>
                <a:cs typeface="Times New Roman" panose="02020603050405020304" pitchFamily="18" charset="0"/>
              </a:rPr>
              <a:t>.</a:t>
            </a:r>
            <a:endParaRPr lang="en-US" altLang="en-US" sz="3000">
              <a:latin typeface="Times New Roman" panose="02020603050405020304" pitchFamily="18" charset="0"/>
              <a:cs typeface="Times New Roman" panose="02020603050405020304" pitchFamily="18" charset="0"/>
            </a:endParaRPr>
          </a:p>
          <a:p>
            <a:pPr>
              <a:lnSpc>
                <a:spcPct val="100000"/>
              </a:lnSpc>
            </a:pPr>
            <a:r>
              <a:rPr lang="en-US" altLang="en-US" sz="3000" smtClean="0">
                <a:latin typeface="Times New Roman" panose="02020603050405020304" pitchFamily="18" charset="0"/>
                <a:cs typeface="Times New Roman" panose="02020603050405020304" pitchFamily="18" charset="0"/>
              </a:rPr>
              <a:t>Different parts of the ear develop during different periods of prenatal development and are affected by different factors. Diversity of congenital malformations of the ear originates from complex prenatal development of the ear.</a:t>
            </a:r>
            <a:endParaRPr lang="en-US" altLang="en-US" sz="3000">
              <a:latin typeface="Times New Roman" panose="02020603050405020304" pitchFamily="18" charset="0"/>
              <a:cs typeface="Times New Roman" panose="02020603050405020304" pitchFamily="18" charset="0"/>
            </a:endParaRPr>
          </a:p>
          <a:p>
            <a:pPr eaLnBrk="1" hangingPunct="1">
              <a:lnSpc>
                <a:spcPct val="100000"/>
              </a:lnSpc>
            </a:pPr>
            <a:r>
              <a:rPr lang="en-US" altLang="en-US" sz="3000" err="1" smtClean="0">
                <a:latin typeface="Times New Roman" panose="02020603050405020304" pitchFamily="18" charset="0"/>
                <a:cs typeface="Times New Roman" panose="02020603050405020304" pitchFamily="18" charset="0"/>
              </a:rPr>
              <a:t>Etiopathogenesis</a:t>
            </a:r>
            <a:r>
              <a:rPr lang="en-US" altLang="en-US" sz="3000" smtClean="0">
                <a:latin typeface="Times New Roman" panose="02020603050405020304" pitchFamily="18" charset="0"/>
                <a:cs typeface="Times New Roman" panose="02020603050405020304" pitchFamily="18" charset="0"/>
              </a:rPr>
              <a:t>:</a:t>
            </a:r>
            <a:endParaRPr lang="sr-Cyrl-RS" altLang="en-US" sz="3000">
              <a:latin typeface="Times New Roman" panose="02020603050405020304" pitchFamily="18" charset="0"/>
              <a:cs typeface="Times New Roman" panose="02020603050405020304" pitchFamily="18" charset="0"/>
            </a:endParaRPr>
          </a:p>
          <a:p>
            <a:pPr lvl="1" eaLnBrk="1" hangingPunct="1">
              <a:lnSpc>
                <a:spcPct val="100000"/>
              </a:lnSpc>
            </a:pPr>
            <a:r>
              <a:rPr lang="en-US" altLang="en-US" sz="3000" smtClean="0">
                <a:latin typeface="Times New Roman" panose="02020603050405020304" pitchFamily="18" charset="0"/>
                <a:cs typeface="Times New Roman" panose="02020603050405020304" pitchFamily="18" charset="0"/>
              </a:rPr>
              <a:t>Genetics and/or teratogenic factors</a:t>
            </a:r>
            <a:r>
              <a:rPr lang="en-U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39EA62F-5387-4081-AE77-67E12EC42E24}"/>
              </a:ext>
            </a:extLst>
          </p:cNvPr>
          <p:cNvSpPr>
            <a:spLocks noGrp="1"/>
          </p:cNvSpPr>
          <p:nvPr>
            <p:ph type="title"/>
          </p:nvPr>
        </p:nvSpPr>
        <p:spPr>
          <a:xfrm>
            <a:off x="602673" y="420543"/>
            <a:ext cx="10515600" cy="1325563"/>
          </a:xfrm>
        </p:spPr>
        <p:txBody>
          <a:bodyPr>
            <a:normAutofit/>
          </a:bodyPr>
          <a:lstStyle/>
          <a:p>
            <a:pPr algn="ctr">
              <a:defRPr/>
            </a:pPr>
            <a:r>
              <a:rPr lang="en-US" smtClean="0">
                <a:latin typeface="Times New Roman" pitchFamily="18" charset="0"/>
                <a:cs typeface="Times New Roman" pitchFamily="18" charset="0"/>
              </a:rPr>
              <a:t>Congenital malformations of the external ear</a:t>
            </a:r>
            <a:endParaRPr lang="en-US">
              <a:latin typeface="Times New Roman" pitchFamily="18" charset="0"/>
              <a:cs typeface="Times New Roman" pitchFamily="18" charset="0"/>
            </a:endParaRPr>
          </a:p>
        </p:txBody>
      </p:sp>
      <p:sp>
        <p:nvSpPr>
          <p:cNvPr id="20482" name="Content Placeholder 1">
            <a:extLst>
              <a:ext uri="{FF2B5EF4-FFF2-40B4-BE49-F238E27FC236}">
                <a16:creationId xmlns="" xmlns:a16="http://schemas.microsoft.com/office/drawing/2014/main" id="{BE735FAC-F844-45C3-B019-E15E12B12F1A}"/>
              </a:ext>
            </a:extLst>
          </p:cNvPr>
          <p:cNvSpPr>
            <a:spLocks noGrp="1"/>
          </p:cNvSpPr>
          <p:nvPr>
            <p:ph idx="1"/>
          </p:nvPr>
        </p:nvSpPr>
        <p:spPr>
          <a:xfrm>
            <a:off x="969819" y="2098964"/>
            <a:ext cx="8229600" cy="3997036"/>
          </a:xfrm>
        </p:spPr>
        <p:txBody>
          <a:bodyPr>
            <a:noAutofit/>
          </a:bodyPr>
          <a:lstStyle/>
          <a:p>
            <a:pPr eaLnBrk="1" hangingPunct="1"/>
            <a:r>
              <a:rPr lang="sr-Latn-RS" altLang="en-US" sz="3200">
                <a:latin typeface="Times New Roman" panose="02020603050405020304" pitchFamily="18" charset="0"/>
                <a:cs typeface="Times New Roman" panose="02020603050405020304" pitchFamily="18" charset="0"/>
              </a:rPr>
              <a:t>I</a:t>
            </a:r>
            <a:r>
              <a:rPr lang="sr-Cyrl-RS" altLang="en-US" sz="3200">
                <a:latin typeface="Times New Roman" panose="02020603050405020304" pitchFamily="18" charset="0"/>
                <a:cs typeface="Times New Roman" panose="02020603050405020304" pitchFamily="18" charset="0"/>
              </a:rPr>
              <a:t> </a:t>
            </a:r>
            <a:r>
              <a:rPr lang="sr-Cyrl-RS" altLang="en-US" sz="3200" smtClean="0">
                <a:latin typeface="Times New Roman" panose="02020603050405020304" pitchFamily="18" charset="0"/>
                <a:cs typeface="Times New Roman" panose="02020603050405020304" pitchFamily="18" charset="0"/>
              </a:rPr>
              <a:t>– </a:t>
            </a:r>
            <a:r>
              <a:rPr lang="en-US" altLang="en-US" sz="3200" smtClean="0">
                <a:latin typeface="Times New Roman" panose="02020603050405020304" pitchFamily="18" charset="0"/>
                <a:cs typeface="Times New Roman" panose="02020603050405020304" pitchFamily="18" charset="0"/>
              </a:rPr>
              <a:t>Malformations of position and shape</a:t>
            </a:r>
            <a:endParaRPr lang="en-US" altLang="en-US" sz="3200">
              <a:latin typeface="Times New Roman" panose="02020603050405020304" pitchFamily="18" charset="0"/>
              <a:cs typeface="Times New Roman" panose="02020603050405020304" pitchFamily="18" charset="0"/>
            </a:endParaRPr>
          </a:p>
          <a:p>
            <a:pPr eaLnBrk="1" hangingPunct="1"/>
            <a:endParaRPr lang="en-US" altLang="en-US" sz="3200">
              <a:latin typeface="Times New Roman" panose="02020603050405020304" pitchFamily="18" charset="0"/>
              <a:cs typeface="Times New Roman" panose="02020603050405020304" pitchFamily="18" charset="0"/>
            </a:endParaRPr>
          </a:p>
          <a:p>
            <a:pPr eaLnBrk="1" hangingPunct="1"/>
            <a:r>
              <a:rPr lang="sr-Latn-RS" altLang="en-US" sz="3200">
                <a:latin typeface="Times New Roman" panose="02020603050405020304" pitchFamily="18" charset="0"/>
                <a:cs typeface="Times New Roman" panose="02020603050405020304" pitchFamily="18" charset="0"/>
              </a:rPr>
              <a:t>II </a:t>
            </a:r>
            <a:r>
              <a:rPr lang="sr-Latn-RS" altLang="en-US" sz="3200" smtClean="0">
                <a:latin typeface="Times New Roman" panose="02020603050405020304" pitchFamily="18" charset="0"/>
                <a:cs typeface="Times New Roman" panose="02020603050405020304" pitchFamily="18" charset="0"/>
              </a:rPr>
              <a:t>– </a:t>
            </a:r>
            <a:r>
              <a:rPr lang="en-US" altLang="en-US" sz="3200" smtClean="0">
                <a:latin typeface="Times New Roman" panose="02020603050405020304" pitchFamily="18" charset="0"/>
                <a:cs typeface="Times New Roman" panose="02020603050405020304" pitchFamily="18" charset="0"/>
              </a:rPr>
              <a:t>Malformations of incomplete development or complete lack of ear structures. </a:t>
            </a:r>
          </a:p>
          <a:p>
            <a:pPr eaLnBrk="1" hangingPunct="1"/>
            <a:endParaRPr lang="en-US" altLang="en-US" sz="3200">
              <a:latin typeface="Times New Roman" panose="02020603050405020304" pitchFamily="18" charset="0"/>
              <a:cs typeface="Times New Roman" panose="02020603050405020304" pitchFamily="18" charset="0"/>
            </a:endParaRPr>
          </a:p>
          <a:p>
            <a:pPr eaLnBrk="1" hangingPunct="1"/>
            <a:r>
              <a:rPr lang="sr-Latn-RS" altLang="en-US" sz="3200">
                <a:latin typeface="Times New Roman" panose="02020603050405020304" pitchFamily="18" charset="0"/>
                <a:cs typeface="Times New Roman" panose="02020603050405020304" pitchFamily="18" charset="0"/>
              </a:rPr>
              <a:t>III </a:t>
            </a:r>
            <a:r>
              <a:rPr lang="sr-Latn-RS" altLang="en-US" sz="3200" smtClean="0">
                <a:latin typeface="Times New Roman" panose="02020603050405020304" pitchFamily="18" charset="0"/>
                <a:cs typeface="Times New Roman" panose="02020603050405020304" pitchFamily="18" charset="0"/>
              </a:rPr>
              <a:t>– </a:t>
            </a:r>
            <a:r>
              <a:rPr lang="en-US" altLang="en-US" sz="3200" smtClean="0">
                <a:latin typeface="Times New Roman" panose="02020603050405020304" pitchFamily="18" charset="0"/>
                <a:cs typeface="Times New Roman" panose="02020603050405020304" pitchFamily="18" charset="0"/>
              </a:rPr>
              <a:t>Abnormal development of overabundant formations. </a:t>
            </a:r>
            <a:endParaRPr lang="en-US" altLang="en-US" sz="3200">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4F6DEDB-5313-462A-819C-655857CD239F}"/>
              </a:ext>
            </a:extLst>
          </p:cNvPr>
          <p:cNvSpPr>
            <a:spLocks noGrp="1"/>
          </p:cNvSpPr>
          <p:nvPr>
            <p:ph type="title"/>
          </p:nvPr>
        </p:nvSpPr>
        <p:spPr>
          <a:xfrm>
            <a:off x="838200" y="545234"/>
            <a:ext cx="10515600" cy="1325563"/>
          </a:xfrm>
        </p:spPr>
        <p:txBody>
          <a:bodyPr>
            <a:normAutofit/>
          </a:bodyPr>
          <a:lstStyle/>
          <a:p>
            <a:pPr>
              <a:defRPr/>
            </a:pPr>
            <a:r>
              <a:rPr lang="sr-Latn-RS" sz="4000">
                <a:latin typeface="Times New Roman" pitchFamily="18" charset="0"/>
                <a:cs typeface="Times New Roman" pitchFamily="18" charset="0"/>
              </a:rPr>
              <a:t>I - </a:t>
            </a:r>
            <a:r>
              <a:rPr lang="en-US" sz="4000">
                <a:latin typeface="Times New Roman" pitchFamily="18" charset="0"/>
                <a:cs typeface="Times New Roman" pitchFamily="18" charset="0"/>
              </a:rPr>
              <a:t>Malformations of position and shape</a:t>
            </a:r>
          </a:p>
        </p:txBody>
      </p:sp>
      <p:sp>
        <p:nvSpPr>
          <p:cNvPr id="21506" name="Content Placeholder 1">
            <a:extLst>
              <a:ext uri="{FF2B5EF4-FFF2-40B4-BE49-F238E27FC236}">
                <a16:creationId xmlns="" xmlns:a16="http://schemas.microsoft.com/office/drawing/2014/main" id="{AE496103-A46F-4BB0-8907-45444F4DEAD2}"/>
              </a:ext>
            </a:extLst>
          </p:cNvPr>
          <p:cNvSpPr>
            <a:spLocks noGrp="1"/>
          </p:cNvSpPr>
          <p:nvPr>
            <p:ph idx="1"/>
          </p:nvPr>
        </p:nvSpPr>
        <p:spPr>
          <a:xfrm>
            <a:off x="681614" y="2125663"/>
            <a:ext cx="10194203" cy="3734810"/>
          </a:xfrm>
        </p:spPr>
        <p:txBody>
          <a:bodyPr/>
          <a:lstStyle/>
          <a:p>
            <a:r>
              <a:rPr lang="en-US" altLang="en-US" smtClean="0">
                <a:latin typeface="Times New Roman" panose="02020603050405020304" pitchFamily="18" charset="0"/>
                <a:cs typeface="Times New Roman" panose="02020603050405020304" pitchFamily="18" charset="0"/>
              </a:rPr>
              <a:t>The auricle </a:t>
            </a:r>
            <a:r>
              <a:rPr lang="en-US" altLang="en-US">
                <a:latin typeface="Times New Roman" panose="02020603050405020304" pitchFamily="18" charset="0"/>
                <a:cs typeface="Times New Roman" panose="02020603050405020304" pitchFamily="18" charset="0"/>
              </a:rPr>
              <a:t>plays an important role in the aesthetic appearance of the face.</a:t>
            </a:r>
          </a:p>
          <a:p>
            <a:r>
              <a:rPr lang="en-US" altLang="en-US" smtClean="0">
                <a:latin typeface="Times New Roman" panose="02020603050405020304" pitchFamily="18" charset="0"/>
                <a:cs typeface="Times New Roman" panose="02020603050405020304" pitchFamily="18" charset="0"/>
              </a:rPr>
              <a:t>The </a:t>
            </a:r>
            <a:r>
              <a:rPr lang="en-US" altLang="en-US">
                <a:latin typeface="Times New Roman" panose="02020603050405020304" pitchFamily="18" charset="0"/>
                <a:cs typeface="Times New Roman" panose="02020603050405020304" pitchFamily="18" charset="0"/>
              </a:rPr>
              <a:t>auricle protrudes from the </a:t>
            </a:r>
            <a:r>
              <a:rPr lang="en-US" altLang="en-US" smtClean="0">
                <a:latin typeface="Times New Roman" panose="02020603050405020304" pitchFamily="18" charset="0"/>
                <a:cs typeface="Times New Roman" panose="02020603050405020304" pitchFamily="18" charset="0"/>
              </a:rPr>
              <a:t>mastoid process </a:t>
            </a:r>
            <a:r>
              <a:rPr lang="en-US" altLang="en-US">
                <a:latin typeface="Times New Roman" panose="02020603050405020304" pitchFamily="18" charset="0"/>
                <a:cs typeface="Times New Roman" panose="02020603050405020304" pitchFamily="18" charset="0"/>
              </a:rPr>
              <a:t>at a </a:t>
            </a:r>
            <a:r>
              <a:rPr lang="en-US" altLang="en-US" smtClean="0">
                <a:latin typeface="Times New Roman" panose="02020603050405020304" pitchFamily="18" charset="0"/>
                <a:cs typeface="Times New Roman" panose="02020603050405020304" pitchFamily="18" charset="0"/>
              </a:rPr>
              <a:t>30˚ angle.</a:t>
            </a:r>
            <a:endParaRPr lang="en-US" altLang="en-US">
              <a:latin typeface="Times New Roman" panose="02020603050405020304" pitchFamily="18" charset="0"/>
              <a:cs typeface="Times New Roman" panose="02020603050405020304" pitchFamily="18" charset="0"/>
            </a:endParaRPr>
          </a:p>
          <a:p>
            <a:pPr eaLnBrk="1" hangingPunct="1"/>
            <a:r>
              <a:rPr lang="en-US" altLang="en-US" b="1" err="1" smtClean="0">
                <a:latin typeface="Times New Roman" panose="02020603050405020304" pitchFamily="18" charset="0"/>
                <a:cs typeface="Times New Roman" panose="02020603050405020304" pitchFamily="18" charset="0"/>
              </a:rPr>
              <a:t>Otapostasis</a:t>
            </a:r>
            <a:r>
              <a:rPr lang="sr-Cyrl-RS" altLang="en-US" b="1" smtClean="0">
                <a:latin typeface="Times New Roman" panose="02020603050405020304" pitchFamily="18" charset="0"/>
                <a:cs typeface="Times New Roman" panose="02020603050405020304" pitchFamily="18" charset="0"/>
              </a:rPr>
              <a:t> (</a:t>
            </a:r>
            <a:r>
              <a:rPr lang="en-US" altLang="en-US" b="1" smtClean="0">
                <a:latin typeface="Times New Roman" panose="02020603050405020304" pitchFamily="18" charset="0"/>
                <a:cs typeface="Times New Roman" panose="02020603050405020304" pitchFamily="18" charset="0"/>
              </a:rPr>
              <a:t>prominent ear</a:t>
            </a:r>
            <a:r>
              <a:rPr lang="sr-Cyrl-RS" altLang="en-US" b="1"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is anomaly of auricle </a:t>
            </a:r>
            <a:r>
              <a:rPr lang="en-US" altLang="en-US" b="1" smtClean="0">
                <a:latin typeface="Times New Roman" panose="02020603050405020304" pitchFamily="18" charset="0"/>
                <a:cs typeface="Times New Roman" panose="02020603050405020304" pitchFamily="18" charset="0"/>
              </a:rPr>
              <a:t>position</a:t>
            </a:r>
            <a:r>
              <a:rPr lang="en-US" altLang="en-US" smtClean="0">
                <a:latin typeface="Times New Roman" panose="02020603050405020304" pitchFamily="18" charset="0"/>
                <a:cs typeface="Times New Roman" panose="02020603050405020304" pitchFamily="18" charset="0"/>
              </a:rPr>
              <a:t>, defined by the auricle that protrudes for more than </a:t>
            </a:r>
            <a:r>
              <a:rPr lang="en-US" altLang="en-US" err="1" smtClean="0">
                <a:latin typeface="Times New Roman" panose="02020603050405020304" pitchFamily="18" charset="0"/>
                <a:cs typeface="Times New Roman" panose="02020603050405020304" pitchFamily="18" charset="0"/>
              </a:rPr>
              <a:t>45˚angle</a:t>
            </a:r>
            <a:r>
              <a:rPr lang="en-US" altLang="en-US" smtClean="0">
                <a:latin typeface="Times New Roman" panose="02020603050405020304" pitchFamily="18" charset="0"/>
                <a:cs typeface="Times New Roman" panose="02020603050405020304" pitchFamily="18" charset="0"/>
              </a:rPr>
              <a:t> from mastoid process surface.</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a:extLst>
              <a:ext uri="{FF2B5EF4-FFF2-40B4-BE49-F238E27FC236}">
                <a16:creationId xmlns="" xmlns:a16="http://schemas.microsoft.com/office/drawing/2014/main" id="{244DA982-D682-4FC8-8C9A-05D986526992}"/>
              </a:ext>
            </a:extLst>
          </p:cNvPr>
          <p:cNvPicPr>
            <a:picLocks noChangeAspect="1"/>
          </p:cNvPicPr>
          <p:nvPr/>
        </p:nvPicPr>
        <p:blipFill>
          <a:blip r:embed="rId2">
            <a:extLst>
              <a:ext uri="{28A0092B-C50C-407E-A947-70E740481C1C}">
                <a14:useLocalDpi xmlns:a14="http://schemas.microsoft.com/office/drawing/2010/main" val="0"/>
              </a:ext>
            </a:extLst>
          </a:blip>
          <a:srcRect l="13866" r="1213"/>
          <a:stretch>
            <a:fillRect/>
          </a:stretch>
        </p:blipFill>
        <p:spPr bwMode="auto">
          <a:xfrm>
            <a:off x="1981200" y="1219200"/>
            <a:ext cx="39687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4">
            <a:extLst>
              <a:ext uri="{FF2B5EF4-FFF2-40B4-BE49-F238E27FC236}">
                <a16:creationId xmlns="" xmlns:a16="http://schemas.microsoft.com/office/drawing/2014/main" id="{0E49A95B-1EC9-45C6-8D02-DBC69CA10065}"/>
              </a:ext>
            </a:extLst>
          </p:cNvPr>
          <p:cNvPicPr>
            <a:picLocks noChangeAspect="1"/>
          </p:cNvPicPr>
          <p:nvPr/>
        </p:nvPicPr>
        <p:blipFill>
          <a:blip r:embed="rId3">
            <a:extLst>
              <a:ext uri="{28A0092B-C50C-407E-A947-70E740481C1C}">
                <a14:useLocalDpi xmlns:a14="http://schemas.microsoft.com/office/drawing/2010/main" val="0"/>
              </a:ext>
            </a:extLst>
          </a:blip>
          <a:srcRect l="24136" t="15654" r="8846" b="5930"/>
          <a:stretch>
            <a:fillRect/>
          </a:stretch>
        </p:blipFill>
        <p:spPr bwMode="auto">
          <a:xfrm>
            <a:off x="6096000" y="1219200"/>
            <a:ext cx="39941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a:extLst>
              <a:ext uri="{FF2B5EF4-FFF2-40B4-BE49-F238E27FC236}">
                <a16:creationId xmlns="" xmlns:a16="http://schemas.microsoft.com/office/drawing/2014/main" id="{30FC24A6-A53C-401A-A0D3-25EA62FFA1CE}"/>
              </a:ext>
            </a:extLst>
          </p:cNvPr>
          <p:cNvPicPr>
            <a:picLocks noChangeAspect="1"/>
          </p:cNvPicPr>
          <p:nvPr/>
        </p:nvPicPr>
        <p:blipFill>
          <a:blip r:embed="rId2">
            <a:extLst>
              <a:ext uri="{28A0092B-C50C-407E-A947-70E740481C1C}">
                <a14:useLocalDpi xmlns:a14="http://schemas.microsoft.com/office/drawing/2010/main" val="0"/>
              </a:ext>
            </a:extLst>
          </a:blip>
          <a:srcRect l="24995" t="3450" r="11984" b="14389"/>
          <a:stretch>
            <a:fillRect/>
          </a:stretch>
        </p:blipFill>
        <p:spPr bwMode="auto">
          <a:xfrm>
            <a:off x="2057400" y="1296988"/>
            <a:ext cx="3894138"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2">
            <a:extLst>
              <a:ext uri="{FF2B5EF4-FFF2-40B4-BE49-F238E27FC236}">
                <a16:creationId xmlns="" xmlns:a16="http://schemas.microsoft.com/office/drawing/2014/main" id="{26CC67EB-54F0-4148-9788-FF60FADFDEEC}"/>
              </a:ext>
            </a:extLst>
          </p:cNvPr>
          <p:cNvPicPr>
            <a:picLocks noChangeAspect="1"/>
          </p:cNvPicPr>
          <p:nvPr/>
        </p:nvPicPr>
        <p:blipFill>
          <a:blip r:embed="rId3">
            <a:extLst>
              <a:ext uri="{28A0092B-C50C-407E-A947-70E740481C1C}">
                <a14:useLocalDpi xmlns:a14="http://schemas.microsoft.com/office/drawing/2010/main" val="0"/>
              </a:ext>
            </a:extLst>
          </a:blip>
          <a:srcRect l="18484" t="-56" r="8263"/>
          <a:stretch>
            <a:fillRect/>
          </a:stretch>
        </p:blipFill>
        <p:spPr bwMode="auto">
          <a:xfrm>
            <a:off x="6172201" y="1296988"/>
            <a:ext cx="3717925"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a:extLst>
              <a:ext uri="{FF2B5EF4-FFF2-40B4-BE49-F238E27FC236}">
                <a16:creationId xmlns="" xmlns:a16="http://schemas.microsoft.com/office/drawing/2014/main" id="{7B3D0E91-2FE8-4EBF-854B-1209A5905458}"/>
              </a:ext>
            </a:extLst>
          </p:cNvPr>
          <p:cNvPicPr>
            <a:picLocks noChangeAspect="1"/>
          </p:cNvPicPr>
          <p:nvPr/>
        </p:nvPicPr>
        <p:blipFill>
          <a:blip r:embed="rId2">
            <a:extLst>
              <a:ext uri="{28A0092B-C50C-407E-A947-70E740481C1C}">
                <a14:useLocalDpi xmlns:a14="http://schemas.microsoft.com/office/drawing/2010/main" val="0"/>
              </a:ext>
            </a:extLst>
          </a:blip>
          <a:srcRect l="28334" t="9373" r="15988" b="8318"/>
          <a:stretch>
            <a:fillRect/>
          </a:stretch>
        </p:blipFill>
        <p:spPr bwMode="auto">
          <a:xfrm>
            <a:off x="1981200" y="1036638"/>
            <a:ext cx="39179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2">
            <a:extLst>
              <a:ext uri="{FF2B5EF4-FFF2-40B4-BE49-F238E27FC236}">
                <a16:creationId xmlns="" xmlns:a16="http://schemas.microsoft.com/office/drawing/2014/main" id="{B82DE2B8-3B22-432A-90BD-43528A6C4049}"/>
              </a:ext>
            </a:extLst>
          </p:cNvPr>
          <p:cNvPicPr>
            <a:picLocks noChangeAspect="1"/>
          </p:cNvPicPr>
          <p:nvPr/>
        </p:nvPicPr>
        <p:blipFill>
          <a:blip r:embed="rId3">
            <a:extLst>
              <a:ext uri="{28A0092B-C50C-407E-A947-70E740481C1C}">
                <a14:useLocalDpi xmlns:a14="http://schemas.microsoft.com/office/drawing/2010/main" val="0"/>
              </a:ext>
            </a:extLst>
          </a:blip>
          <a:srcRect l="24446" r="15930" b="11386"/>
          <a:stretch>
            <a:fillRect/>
          </a:stretch>
        </p:blipFill>
        <p:spPr bwMode="auto">
          <a:xfrm>
            <a:off x="6248401" y="1036638"/>
            <a:ext cx="389731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a:extLst>
              <a:ext uri="{FF2B5EF4-FFF2-40B4-BE49-F238E27FC236}">
                <a16:creationId xmlns="" xmlns:a16="http://schemas.microsoft.com/office/drawing/2014/main" id="{38294D28-B7A3-478C-B0F2-8F47AB076C2E}"/>
              </a:ext>
            </a:extLst>
          </p:cNvPr>
          <p:cNvSpPr>
            <a:spLocks noGrp="1"/>
          </p:cNvSpPr>
          <p:nvPr>
            <p:ph idx="1"/>
          </p:nvPr>
        </p:nvSpPr>
        <p:spPr>
          <a:xfrm>
            <a:off x="886691" y="1177636"/>
            <a:ext cx="9268691" cy="4264376"/>
          </a:xfrm>
        </p:spPr>
        <p:txBody>
          <a:bodyPr>
            <a:normAutofit/>
          </a:bodyPr>
          <a:lstStyle/>
          <a:p>
            <a:pPr eaLnBrk="1" hangingPunct="1"/>
            <a:r>
              <a:rPr lang="en-US" altLang="en-US" smtClean="0">
                <a:latin typeface="Times New Roman" panose="02020603050405020304" pitchFamily="18" charset="0"/>
                <a:cs typeface="Times New Roman" panose="02020603050405020304" pitchFamily="18" charset="0"/>
              </a:rPr>
              <a:t>Malformation of the ear </a:t>
            </a:r>
            <a:r>
              <a:rPr lang="en-US" altLang="en-US" b="1" smtClean="0">
                <a:latin typeface="Times New Roman" panose="02020603050405020304" pitchFamily="18" charset="0"/>
                <a:cs typeface="Times New Roman" panose="02020603050405020304" pitchFamily="18" charset="0"/>
              </a:rPr>
              <a:t>shape</a:t>
            </a:r>
            <a:r>
              <a:rPr lang="en-US" altLang="en-US" smtClean="0">
                <a:latin typeface="Times New Roman" panose="02020603050405020304" pitchFamily="18" charset="0"/>
                <a:cs typeface="Times New Roman" panose="02020603050405020304" pitchFamily="18" charset="0"/>
              </a:rPr>
              <a:t>:</a:t>
            </a:r>
            <a:endParaRPr lang="sr-Cyrl-RS" altLang="en-US">
              <a:latin typeface="Times New Roman" panose="02020603050405020304" pitchFamily="18" charset="0"/>
              <a:cs typeface="Times New Roman" panose="02020603050405020304" pitchFamily="18" charset="0"/>
            </a:endParaRPr>
          </a:p>
          <a:p>
            <a:pPr lvl="1"/>
            <a:r>
              <a:rPr lang="en-US" altLang="en-US" sz="2800">
                <a:latin typeface="Times New Roman" panose="02020603050405020304" pitchFamily="18" charset="0"/>
                <a:cs typeface="Times New Roman" panose="02020603050405020304" pitchFamily="18" charset="0"/>
              </a:rPr>
              <a:t>Darwin's tubercle, </a:t>
            </a:r>
            <a:r>
              <a:rPr lang="en-US" altLang="en-US" sz="2800" smtClean="0">
                <a:latin typeface="Times New Roman" panose="02020603050405020304" pitchFamily="18" charset="0"/>
                <a:cs typeface="Times New Roman" panose="02020603050405020304" pitchFamily="18" charset="0"/>
              </a:rPr>
              <a:t>helix hypertrophy, </a:t>
            </a:r>
            <a:r>
              <a:rPr lang="en-US" altLang="en-US" sz="2800" err="1" smtClean="0">
                <a:latin typeface="Times New Roman" panose="02020603050405020304" pitchFamily="18" charset="0"/>
                <a:cs typeface="Times New Roman" panose="02020603050405020304" pitchFamily="18" charset="0"/>
              </a:rPr>
              <a:t>anteverted</a:t>
            </a:r>
            <a:r>
              <a:rPr lang="en-US" altLang="en-US" sz="2800" smtClean="0">
                <a:latin typeface="Times New Roman" panose="02020603050405020304" pitchFamily="18" charset="0"/>
                <a:cs typeface="Times New Roman" panose="02020603050405020304" pitchFamily="18" charset="0"/>
              </a:rPr>
              <a:t> concha, auricle skin hypertrophy (</a:t>
            </a:r>
            <a:r>
              <a:rPr lang="en-US" altLang="en-US" sz="2800" err="1" smtClean="0">
                <a:latin typeface="Times New Roman" panose="02020603050405020304" pitchFamily="18" charset="0"/>
                <a:cs typeface="Times New Roman" panose="02020603050405020304" pitchFamily="18" charset="0"/>
              </a:rPr>
              <a:t>otophyma</a:t>
            </a:r>
            <a:r>
              <a:rPr lang="en-US" altLang="en-US" sz="2800" smtClean="0">
                <a:latin typeface="Times New Roman" panose="02020603050405020304" pitchFamily="18" charset="0"/>
                <a:cs typeface="Times New Roman" panose="02020603050405020304" pitchFamily="18" charset="0"/>
              </a:rPr>
              <a:t>), earlobe hypertrophy, duplicate earlobe, hypertrophy or atrophy of cartilage.</a:t>
            </a:r>
            <a:endParaRPr lang="en-US" altLang="en-US" sz="2800">
              <a:latin typeface="Times New Roman" panose="02020603050405020304" pitchFamily="18" charset="0"/>
              <a:cs typeface="Times New Roman" panose="02020603050405020304" pitchFamily="18" charset="0"/>
            </a:endParaRPr>
          </a:p>
          <a:p>
            <a:pPr lvl="1"/>
            <a:r>
              <a:rPr lang="en-US" altLang="en-US" sz="2800" smtClean="0">
                <a:latin typeface="Times New Roman" panose="02020603050405020304" pitchFamily="18" charset="0"/>
                <a:cs typeface="Times New Roman" panose="02020603050405020304" pitchFamily="18" charset="0"/>
              </a:rPr>
              <a:t>Satyr ears, flat ears... </a:t>
            </a:r>
          </a:p>
          <a:p>
            <a:pPr lvl="1"/>
            <a:endParaRPr lang="en-US" altLang="en-US" sz="2800">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These malformations lead to aesthetic disorders of the auricle.</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15 ljudi koji su otkrili nešto zanimljivo na sebi te odlučili to podijeliti  s drugima - Lajk.hr">
            <a:extLst>
              <a:ext uri="{FF2B5EF4-FFF2-40B4-BE49-F238E27FC236}">
                <a16:creationId xmlns="" xmlns:a16="http://schemas.microsoft.com/office/drawing/2014/main" id="{96E7CFEF-D305-4819-9FCA-8B4291FAC2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0565" y="1177637"/>
            <a:ext cx="4545435" cy="4815320"/>
          </a:xfrm>
          <a:prstGeom prst="rect">
            <a:avLst/>
          </a:prstGeom>
          <a:noFill/>
          <a:extLst>
            <a:ext uri="{909E8E84-426E-40DD-AFC4-6F175D3DCCD1}">
              <a14:hiddenFill xmlns:a14="http://schemas.microsoft.com/office/drawing/2010/main">
                <a:solidFill>
                  <a:srgbClr val="FFFFFF"/>
                </a:solidFill>
              </a14:hiddenFill>
            </a:ext>
          </a:extLst>
        </p:spPr>
      </p:pic>
      <p:pic>
        <p:nvPicPr>
          <p:cNvPr id="91140" name="Picture 4" descr="Farklılıklarımız hiç bu kadar güzel olmamıştı! İşte genetiği benzersiz  kılan 15 kişi - Mynet trend">
            <a:extLst>
              <a:ext uri="{FF2B5EF4-FFF2-40B4-BE49-F238E27FC236}">
                <a16:creationId xmlns="" xmlns:a16="http://schemas.microsoft.com/office/drawing/2014/main" id="{4BEE8865-DC6C-4516-B74F-3FBADC69C8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5598" y="1177637"/>
            <a:ext cx="4390036" cy="4815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898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10B0AF3-A5A9-4A36-ADD8-2E3458BE77FF}"/>
              </a:ext>
            </a:extLst>
          </p:cNvPr>
          <p:cNvSpPr>
            <a:spLocks noGrp="1"/>
          </p:cNvSpPr>
          <p:nvPr>
            <p:ph type="title"/>
          </p:nvPr>
        </p:nvSpPr>
        <p:spPr>
          <a:xfrm>
            <a:off x="665017" y="288493"/>
            <a:ext cx="10474037" cy="1630362"/>
          </a:xfrm>
        </p:spPr>
        <p:txBody>
          <a:bodyPr>
            <a:normAutofit/>
          </a:bodyPr>
          <a:lstStyle/>
          <a:p>
            <a:pPr>
              <a:defRPr/>
            </a:pPr>
            <a:r>
              <a:rPr lang="sr-Latn-RS" sz="4000">
                <a:latin typeface="Times New Roman" pitchFamily="18" charset="0"/>
                <a:cs typeface="Times New Roman" pitchFamily="18" charset="0"/>
              </a:rPr>
              <a:t>II - </a:t>
            </a:r>
            <a:r>
              <a:rPr lang="en-US" sz="4000">
                <a:latin typeface="Times New Roman" pitchFamily="18" charset="0"/>
                <a:cs typeface="Times New Roman" pitchFamily="18" charset="0"/>
              </a:rPr>
              <a:t>Malformations of incomplete development or complete lack of ear structures</a:t>
            </a:r>
          </a:p>
        </p:txBody>
      </p:sp>
      <p:sp>
        <p:nvSpPr>
          <p:cNvPr id="27650" name="Content Placeholder 1">
            <a:extLst>
              <a:ext uri="{FF2B5EF4-FFF2-40B4-BE49-F238E27FC236}">
                <a16:creationId xmlns="" xmlns:a16="http://schemas.microsoft.com/office/drawing/2014/main" id="{3B598E6B-001E-4496-9A71-E73D45D8AFC0}"/>
              </a:ext>
            </a:extLst>
          </p:cNvPr>
          <p:cNvSpPr>
            <a:spLocks noGrp="1"/>
          </p:cNvSpPr>
          <p:nvPr>
            <p:ph idx="1"/>
          </p:nvPr>
        </p:nvSpPr>
        <p:spPr>
          <a:xfrm>
            <a:off x="665018" y="2057401"/>
            <a:ext cx="9621982" cy="4081463"/>
          </a:xfrm>
        </p:spPr>
        <p:txBody>
          <a:bodyPr>
            <a:normAutofit/>
          </a:bodyPr>
          <a:lstStyle/>
          <a:p>
            <a:r>
              <a:rPr lang="en-US" altLang="en-US" b="1" err="1" smtClean="0">
                <a:latin typeface="Times New Roman" panose="02020603050405020304" pitchFamily="18" charset="0"/>
                <a:cs typeface="Times New Roman" panose="02020603050405020304" pitchFamily="18" charset="0"/>
              </a:rPr>
              <a:t>Microtia</a:t>
            </a:r>
            <a:r>
              <a:rPr lang="en-US" altLang="en-US" b="1" i="1" smtClean="0">
                <a:latin typeface="Times New Roman" panose="02020603050405020304" pitchFamily="18" charset="0"/>
                <a:cs typeface="Times New Roman" panose="02020603050405020304" pitchFamily="18" charset="0"/>
              </a:rPr>
              <a:t>:</a:t>
            </a:r>
            <a:r>
              <a:rPr lang="sr-Latn-RS" altLang="en-US" smtClean="0">
                <a:latin typeface="Times New Roman" panose="02020603050405020304" pitchFamily="18" charset="0"/>
                <a:cs typeface="Times New Roman" panose="02020603050405020304" pitchFamily="18" charset="0"/>
              </a:rPr>
              <a:t> </a:t>
            </a:r>
            <a:r>
              <a:rPr lang="en-US" altLang="en-US">
                <a:latin typeface="Times New Roman" panose="02020603050405020304" pitchFamily="18" charset="0"/>
                <a:cs typeface="Times New Roman" panose="02020603050405020304" pitchFamily="18" charset="0"/>
              </a:rPr>
              <a:t> congenital deformity where the auricle (external ear) is underdeveloped. </a:t>
            </a:r>
            <a:endParaRPr lang="en-US" altLang="en-US" smtClean="0">
              <a:latin typeface="Times New Roman" panose="02020603050405020304" pitchFamily="18" charset="0"/>
              <a:cs typeface="Times New Roman" panose="02020603050405020304" pitchFamily="18" charset="0"/>
            </a:endParaRPr>
          </a:p>
          <a:p>
            <a:r>
              <a:rPr lang="en-US" altLang="en-US" smtClean="0">
                <a:latin typeface="Times New Roman" panose="02020603050405020304" pitchFamily="18" charset="0"/>
                <a:cs typeface="Times New Roman" panose="02020603050405020304" pitchFamily="18" charset="0"/>
              </a:rPr>
              <a:t>Grades of </a:t>
            </a:r>
            <a:r>
              <a:rPr lang="en-US" altLang="en-US" err="1" smtClean="0">
                <a:latin typeface="Times New Roman" panose="02020603050405020304" pitchFamily="18" charset="0"/>
                <a:cs typeface="Times New Roman" panose="02020603050405020304" pitchFamily="18" charset="0"/>
              </a:rPr>
              <a:t>microtia</a:t>
            </a:r>
            <a:r>
              <a:rPr lang="en-US" altLang="en-US" smtClean="0">
                <a:latin typeface="Times New Roman" panose="02020603050405020304" pitchFamily="18" charset="0"/>
                <a:cs typeface="Times New Roman" panose="02020603050405020304" pitchFamily="18" charset="0"/>
              </a:rPr>
              <a:t>:</a:t>
            </a:r>
          </a:p>
          <a:p>
            <a:r>
              <a:rPr lang="en-US" altLang="en-US" smtClean="0">
                <a:latin typeface="Times New Roman" panose="02020603050405020304" pitchFamily="18" charset="0"/>
                <a:cs typeface="Times New Roman" panose="02020603050405020304" pitchFamily="18" charset="0"/>
              </a:rPr>
              <a:t>1</a:t>
            </a:r>
            <a:r>
              <a:rPr lang="en-US" altLang="en-US">
                <a:latin typeface="Times New Roman" panose="02020603050405020304" pitchFamily="18" charset="0"/>
                <a:cs typeface="Times New Roman" panose="02020603050405020304" pitchFamily="18" charset="0"/>
              </a:rPr>
              <a:t>. A less than complete development of the external ear with identifiable structures and a small but present external ear canal.</a:t>
            </a:r>
          </a:p>
          <a:p>
            <a:r>
              <a:rPr lang="en-US" altLang="en-US">
                <a:latin typeface="Times New Roman" panose="02020603050405020304" pitchFamily="18" charset="0"/>
                <a:cs typeface="Times New Roman" panose="02020603050405020304" pitchFamily="18" charset="0"/>
              </a:rPr>
              <a:t>2. A partially developed ear (usually the top portion is underdeveloped) with a closed stenotic external ear canal </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r>
              <a:rPr lang="en-US" altLang="en-US">
                <a:latin typeface="Times New Roman" panose="02020603050405020304" pitchFamily="18" charset="0"/>
                <a:cs typeface="Times New Roman" panose="02020603050405020304" pitchFamily="18" charset="0"/>
              </a:rPr>
              <a:t>3. Absence of the external ear with a small peanut-like vestige structure and an absence of the external ear canal and ear drum.</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anotio et microtio">
            <a:extLst>
              <a:ext uri="{FF2B5EF4-FFF2-40B4-BE49-F238E27FC236}">
                <a16:creationId xmlns="" xmlns:a16="http://schemas.microsoft.com/office/drawing/2014/main" id="{7559B636-737A-41AA-AF18-A87375B98CE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275457" y="401714"/>
            <a:ext cx="5134252" cy="6054571"/>
          </a:xfr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88FA02D1-1939-4A91-BC48-82E46E8E7749}"/>
              </a:ext>
            </a:extLst>
          </p:cNvPr>
          <p:cNvSpPr>
            <a:spLocks noGrp="1"/>
          </p:cNvSpPr>
          <p:nvPr>
            <p:ph type="title"/>
          </p:nvPr>
        </p:nvSpPr>
        <p:spPr>
          <a:xfrm>
            <a:off x="1981200" y="474215"/>
            <a:ext cx="8229600" cy="999478"/>
          </a:xfrm>
        </p:spPr>
        <p:txBody>
          <a:bodyPr>
            <a:noAutofit/>
          </a:bodyPr>
          <a:lstStyle/>
          <a:p>
            <a:pPr algn="ctr">
              <a:defRPr/>
            </a:pPr>
            <a:r>
              <a:rPr lang="en-US" sz="4800" smtClean="0">
                <a:latin typeface="Times New Roman" pitchFamily="18" charset="0"/>
                <a:cs typeface="Times New Roman" pitchFamily="18" charset="0"/>
              </a:rPr>
              <a:t>Development of the ear</a:t>
            </a:r>
            <a:endParaRPr lang="en-US" sz="4800">
              <a:latin typeface="Times New Roman" pitchFamily="18" charset="0"/>
              <a:cs typeface="Times New Roman" pitchFamily="18" charset="0"/>
            </a:endParaRPr>
          </a:p>
        </p:txBody>
      </p:sp>
      <p:pic>
        <p:nvPicPr>
          <p:cNvPr id="90116" name="Picture 4" descr="See the source image">
            <a:extLst>
              <a:ext uri="{FF2B5EF4-FFF2-40B4-BE49-F238E27FC236}">
                <a16:creationId xmlns="" xmlns:a16="http://schemas.microsoft.com/office/drawing/2014/main" id="{AF25727A-3BE6-4C38-8FD2-CDA6AE021D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9773"/>
          <a:stretch/>
        </p:blipFill>
        <p:spPr bwMode="auto">
          <a:xfrm>
            <a:off x="3593934" y="1693414"/>
            <a:ext cx="5040188" cy="45475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a:extLst>
              <a:ext uri="{FF2B5EF4-FFF2-40B4-BE49-F238E27FC236}">
                <a16:creationId xmlns="" xmlns:a16="http://schemas.microsoft.com/office/drawing/2014/main" id="{EF29AAE2-0ECA-441F-9F32-D350C5A4FA1B}"/>
              </a:ext>
            </a:extLst>
          </p:cNvPr>
          <p:cNvSpPr>
            <a:spLocks noGrp="1"/>
          </p:cNvSpPr>
          <p:nvPr>
            <p:ph idx="1"/>
          </p:nvPr>
        </p:nvSpPr>
        <p:spPr>
          <a:xfrm>
            <a:off x="443347" y="651165"/>
            <a:ext cx="10183090" cy="1122217"/>
          </a:xfrm>
        </p:spPr>
        <p:txBody>
          <a:bodyPr>
            <a:normAutofit/>
          </a:bodyPr>
          <a:lstStyle/>
          <a:p>
            <a:pPr eaLnBrk="1" hangingPunct="1"/>
            <a:r>
              <a:rPr lang="en-US" altLang="en-US" b="1" err="1" smtClean="0">
                <a:latin typeface="Times New Roman" panose="02020603050405020304" pitchFamily="18" charset="0"/>
                <a:cs typeface="Times New Roman" panose="02020603050405020304" pitchFamily="18" charset="0"/>
              </a:rPr>
              <a:t>Anotia</a:t>
            </a:r>
            <a:r>
              <a:rPr lang="en-US" altLang="en-US" b="1" smtClean="0">
                <a:latin typeface="Times New Roman" panose="02020603050405020304" pitchFamily="18" charset="0"/>
                <a:cs typeface="Times New Roman" panose="02020603050405020304" pitchFamily="18" charset="0"/>
              </a:rPr>
              <a:t> and external ear canal </a:t>
            </a:r>
            <a:r>
              <a:rPr lang="en-US" altLang="en-US" b="1" err="1" smtClean="0">
                <a:latin typeface="Times New Roman" panose="02020603050405020304" pitchFamily="18" charset="0"/>
                <a:cs typeface="Times New Roman" panose="02020603050405020304" pitchFamily="18" charset="0"/>
              </a:rPr>
              <a:t>atresion</a:t>
            </a:r>
            <a:r>
              <a:rPr lang="en-US" altLang="en-US" b="1" smtClean="0">
                <a:latin typeface="Times New Roman" panose="02020603050405020304" pitchFamily="18" charset="0"/>
                <a:cs typeface="Times New Roman" panose="02020603050405020304" pitchFamily="18" charset="0"/>
              </a:rPr>
              <a:t> </a:t>
            </a:r>
          </a:p>
          <a:p>
            <a:pPr eaLnBrk="1" hangingPunct="1"/>
            <a:r>
              <a:rPr lang="en-US" altLang="en-US" smtClean="0">
                <a:latin typeface="Times New Roman" panose="02020603050405020304" pitchFamily="18" charset="0"/>
                <a:cs typeface="Times New Roman" panose="02020603050405020304" pitchFamily="18" charset="0"/>
              </a:rPr>
              <a:t>Complete absence of auricle and external ear canal (rare).</a:t>
            </a:r>
            <a:endParaRPr lang="en-US" altLang="en-US">
              <a:latin typeface="Times New Roman" panose="02020603050405020304" pitchFamily="18" charset="0"/>
              <a:cs typeface="Times New Roman" panose="02020603050405020304" pitchFamily="18" charset="0"/>
            </a:endParaRPr>
          </a:p>
        </p:txBody>
      </p:sp>
      <p:pic>
        <p:nvPicPr>
          <p:cNvPr id="29699" name="Picture 5" descr="Ð ÐµÐ·ÑÐ»ÑÐ°Ñ ÑÐ»Ð¸ÐºÐ° Ð·Ð° anotia">
            <a:extLst>
              <a:ext uri="{FF2B5EF4-FFF2-40B4-BE49-F238E27FC236}">
                <a16:creationId xmlns="" xmlns:a16="http://schemas.microsoft.com/office/drawing/2014/main" id="{8AB47B29-A19B-4623-B6E6-84CD0FD1D0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9963" y="2022764"/>
            <a:ext cx="5749009" cy="430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a:extLst>
              <a:ext uri="{FF2B5EF4-FFF2-40B4-BE49-F238E27FC236}">
                <a16:creationId xmlns="" xmlns:a16="http://schemas.microsoft.com/office/drawing/2014/main" id="{5E1BD810-3AEA-4DDB-8A03-FD658B7E3950}"/>
              </a:ext>
            </a:extLst>
          </p:cNvPr>
          <p:cNvSpPr>
            <a:spLocks noGrp="1"/>
          </p:cNvSpPr>
          <p:nvPr>
            <p:ph idx="1"/>
          </p:nvPr>
        </p:nvSpPr>
        <p:spPr>
          <a:xfrm>
            <a:off x="692728" y="1166018"/>
            <a:ext cx="9809018" cy="4525963"/>
          </a:xfrm>
        </p:spPr>
        <p:txBody>
          <a:bodyPr/>
          <a:lstStyle/>
          <a:p>
            <a:r>
              <a:rPr lang="en-US" altLang="en-US" b="1">
                <a:latin typeface="Times New Roman" panose="02020603050405020304" pitchFamily="18" charset="0"/>
                <a:cs typeface="Times New Roman" panose="02020603050405020304" pitchFamily="18" charset="0"/>
              </a:rPr>
              <a:t>Congenital aural </a:t>
            </a:r>
            <a:r>
              <a:rPr lang="en-US" altLang="en-US" b="1" smtClean="0">
                <a:latin typeface="Times New Roman" panose="02020603050405020304" pitchFamily="18" charset="0"/>
                <a:cs typeface="Times New Roman" panose="02020603050405020304" pitchFamily="18" charset="0"/>
              </a:rPr>
              <a:t>atresia</a:t>
            </a:r>
          </a:p>
          <a:p>
            <a:r>
              <a:rPr lang="en-US" altLang="en-US" smtClean="0">
                <a:latin typeface="Times New Roman" panose="02020603050405020304" pitchFamily="18" charset="0"/>
                <a:cs typeface="Times New Roman" panose="02020603050405020304" pitchFamily="18" charset="0"/>
              </a:rPr>
              <a:t>1:10 000-20 000 newborns.</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More common in male children and right ear is more frequently affected.</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External ear canal can be absent completely or only in cartilaginous or bony part.  </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1">
            <a:extLst>
              <a:ext uri="{FF2B5EF4-FFF2-40B4-BE49-F238E27FC236}">
                <a16:creationId xmlns="" xmlns:a16="http://schemas.microsoft.com/office/drawing/2014/main" id="{432388A1-9E69-4ACC-BA21-08753C6A29A5}"/>
              </a:ext>
            </a:extLst>
          </p:cNvPr>
          <p:cNvSpPr>
            <a:spLocks noGrp="1"/>
          </p:cNvSpPr>
          <p:nvPr>
            <p:ph idx="1"/>
          </p:nvPr>
        </p:nvSpPr>
        <p:spPr>
          <a:xfrm>
            <a:off x="637309" y="1579420"/>
            <a:ext cx="9518073" cy="3366654"/>
          </a:xfrm>
        </p:spPr>
        <p:txBody>
          <a:bodyPr>
            <a:normAutofit/>
          </a:bodyPr>
          <a:lstStyle/>
          <a:p>
            <a:r>
              <a:rPr lang="en-US" altLang="en-US" err="1" smtClean="0">
                <a:latin typeface="Times New Roman" panose="02020603050405020304" pitchFamily="18" charset="0"/>
                <a:cs typeface="Times New Roman" panose="02020603050405020304" pitchFamily="18" charset="0"/>
              </a:rPr>
              <a:t>Atresion</a:t>
            </a:r>
            <a:r>
              <a:rPr lang="en-US" altLang="en-US" smtClean="0">
                <a:latin typeface="Times New Roman" panose="02020603050405020304" pitchFamily="18" charset="0"/>
                <a:cs typeface="Times New Roman" panose="02020603050405020304" pitchFamily="18" charset="0"/>
              </a:rPr>
              <a:t> of bony part od external ear canal is usually combined with tympanic membrane </a:t>
            </a:r>
            <a:r>
              <a:rPr lang="en-US" altLang="en-US">
                <a:latin typeface="Times New Roman" panose="02020603050405020304" pitchFamily="18" charset="0"/>
                <a:cs typeface="Times New Roman" panose="02020603050405020304" pitchFamily="18" charset="0"/>
              </a:rPr>
              <a:t>malformations which is partly or entirely </a:t>
            </a:r>
            <a:r>
              <a:rPr lang="en-US" altLang="en-US" smtClean="0">
                <a:latin typeface="Times New Roman" panose="02020603050405020304" pitchFamily="18" charset="0"/>
                <a:cs typeface="Times New Roman" panose="02020603050405020304" pitchFamily="18" charset="0"/>
              </a:rPr>
              <a:t>replaced </a:t>
            </a:r>
            <a:r>
              <a:rPr lang="en-US" altLang="en-US">
                <a:latin typeface="Times New Roman" panose="02020603050405020304" pitchFamily="18" charset="0"/>
                <a:cs typeface="Times New Roman" panose="02020603050405020304" pitchFamily="18" charset="0"/>
              </a:rPr>
              <a:t>by an </a:t>
            </a:r>
            <a:r>
              <a:rPr lang="en-US" altLang="en-US" err="1">
                <a:latin typeface="Times New Roman" panose="02020603050405020304" pitchFamily="18" charset="0"/>
                <a:cs typeface="Times New Roman" panose="02020603050405020304" pitchFamily="18" charset="0"/>
              </a:rPr>
              <a:t>atretic</a:t>
            </a:r>
            <a:r>
              <a:rPr lang="en-US" altLang="en-US">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plate.</a:t>
            </a:r>
            <a:endParaRPr lang="en-US" altLang="en-US">
              <a:latin typeface="Times New Roman" panose="02020603050405020304" pitchFamily="18" charset="0"/>
              <a:cs typeface="Times New Roman" panose="02020603050405020304" pitchFamily="18" charset="0"/>
            </a:endParaRPr>
          </a:p>
          <a:p>
            <a:r>
              <a:rPr lang="en-US" altLang="en-US" smtClean="0">
                <a:latin typeface="Times New Roman" panose="02020603050405020304" pitchFamily="18" charset="0"/>
                <a:cs typeface="Times New Roman" panose="02020603050405020304" pitchFamily="18" charset="0"/>
              </a:rPr>
              <a:t>These malformations can be unilateral or bilateral, isolated or associated with other inner ear malformations, or present as part </a:t>
            </a:r>
            <a:r>
              <a:rPr lang="en-US" altLang="en-US">
                <a:latin typeface="Times New Roman" panose="02020603050405020304" pitchFamily="18" charset="0"/>
                <a:cs typeface="Times New Roman" panose="02020603050405020304" pitchFamily="18" charset="0"/>
              </a:rPr>
              <a:t>of syndromes (</a:t>
            </a:r>
            <a:r>
              <a:rPr lang="en-US" altLang="en-US" err="1">
                <a:latin typeface="Times New Roman" panose="02020603050405020304" pitchFamily="18" charset="0"/>
                <a:cs typeface="Times New Roman" panose="02020603050405020304" pitchFamily="18" charset="0"/>
              </a:rPr>
              <a:t>Mondini</a:t>
            </a:r>
            <a:r>
              <a:rPr lang="en-US" altLang="en-US">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dysplasia).</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5345B33C-5928-4A84-B362-DBF81BD759C2}"/>
              </a:ext>
            </a:extLst>
          </p:cNvPr>
          <p:cNvSpPr>
            <a:spLocks noGrp="1"/>
          </p:cNvSpPr>
          <p:nvPr>
            <p:ph type="title"/>
          </p:nvPr>
        </p:nvSpPr>
        <p:spPr>
          <a:xfrm>
            <a:off x="838200" y="817418"/>
            <a:ext cx="10515600" cy="873270"/>
          </a:xfrm>
        </p:spPr>
        <p:txBody>
          <a:bodyPr/>
          <a:lstStyle/>
          <a:p>
            <a:pPr>
              <a:defRPr/>
            </a:pPr>
            <a:r>
              <a:rPr lang="en-US" sz="2800" err="1" smtClean="0">
                <a:latin typeface="Times New Roman" pitchFamily="18" charset="0"/>
                <a:cs typeface="Times New Roman" pitchFamily="18" charset="0"/>
              </a:rPr>
              <a:t>Microtia</a:t>
            </a:r>
            <a:r>
              <a:rPr lang="en-US" sz="2800" smtClean="0">
                <a:latin typeface="Times New Roman" pitchFamily="18" charset="0"/>
                <a:cs typeface="Times New Roman" pitchFamily="18" charset="0"/>
              </a:rPr>
              <a:t> </a:t>
            </a:r>
            <a:r>
              <a:rPr lang="en-US" sz="2800">
                <a:latin typeface="Times New Roman" pitchFamily="18" charset="0"/>
                <a:cs typeface="Times New Roman" pitchFamily="18" charset="0"/>
              </a:rPr>
              <a:t>and external ear canal </a:t>
            </a:r>
            <a:r>
              <a:rPr lang="en-US" sz="2800" err="1">
                <a:latin typeface="Times New Roman" pitchFamily="18" charset="0"/>
                <a:cs typeface="Times New Roman" pitchFamily="18" charset="0"/>
              </a:rPr>
              <a:t>atresion</a:t>
            </a:r>
            <a:r>
              <a:rPr lang="en-US" sz="2800">
                <a:latin typeface="Times New Roman" pitchFamily="18" charset="0"/>
                <a:cs typeface="Times New Roman" pitchFamily="18" charset="0"/>
              </a:rPr>
              <a:t> </a:t>
            </a:r>
          </a:p>
        </p:txBody>
      </p:sp>
      <p:pic>
        <p:nvPicPr>
          <p:cNvPr id="32771" name="Picture 2">
            <a:extLst>
              <a:ext uri="{FF2B5EF4-FFF2-40B4-BE49-F238E27FC236}">
                <a16:creationId xmlns="" xmlns:a16="http://schemas.microsoft.com/office/drawing/2014/main" id="{2C003FBE-38CE-4E09-905C-9E1D401D2C4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199" y="2008909"/>
            <a:ext cx="4218709" cy="3590391"/>
          </a:xfrm>
          <a:noFill/>
        </p:spPr>
      </p:pic>
      <p:pic>
        <p:nvPicPr>
          <p:cNvPr id="32772" name="Picture 4" descr="anotio 4">
            <a:extLst>
              <a:ext uri="{FF2B5EF4-FFF2-40B4-BE49-F238E27FC236}">
                <a16:creationId xmlns="" xmlns:a16="http://schemas.microsoft.com/office/drawing/2014/main" id="{8A04086D-55A0-4623-BBE2-D9366CB15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2546" y="2008908"/>
            <a:ext cx="5175338" cy="3590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BA13C07C-7B58-4CAB-9D45-66AAC520674A}"/>
              </a:ext>
            </a:extLst>
          </p:cNvPr>
          <p:cNvSpPr>
            <a:spLocks noGrp="1"/>
          </p:cNvSpPr>
          <p:nvPr>
            <p:ph type="title"/>
          </p:nvPr>
        </p:nvSpPr>
        <p:spPr>
          <a:xfrm>
            <a:off x="678872" y="490538"/>
            <a:ext cx="10995263" cy="1293874"/>
          </a:xfrm>
        </p:spPr>
        <p:txBody>
          <a:bodyPr>
            <a:noAutofit/>
          </a:bodyPr>
          <a:lstStyle/>
          <a:p>
            <a:pPr>
              <a:defRPr/>
            </a:pPr>
            <a:r>
              <a:rPr lang="sr-Latn-RS" sz="4000">
                <a:latin typeface="Times New Roman" pitchFamily="18" charset="0"/>
                <a:cs typeface="Times New Roman" pitchFamily="18" charset="0"/>
              </a:rPr>
              <a:t>III - </a:t>
            </a:r>
            <a:r>
              <a:rPr lang="en-US" sz="4000">
                <a:latin typeface="Times New Roman" pitchFamily="18" charset="0"/>
                <a:cs typeface="Times New Roman" pitchFamily="18" charset="0"/>
              </a:rPr>
              <a:t>Abnormal development of overabundant formations</a:t>
            </a:r>
            <a:endParaRPr lang="en-US" sz="4000"/>
          </a:p>
        </p:txBody>
      </p:sp>
      <p:sp>
        <p:nvSpPr>
          <p:cNvPr id="2" name="Content Placeholder 1">
            <a:extLst>
              <a:ext uri="{FF2B5EF4-FFF2-40B4-BE49-F238E27FC236}">
                <a16:creationId xmlns="" xmlns:a16="http://schemas.microsoft.com/office/drawing/2014/main" id="{729DC145-21A5-49E7-8BDB-82FD9C3E4018}"/>
              </a:ext>
            </a:extLst>
          </p:cNvPr>
          <p:cNvSpPr>
            <a:spLocks noGrp="1"/>
          </p:cNvSpPr>
          <p:nvPr>
            <p:ph idx="1"/>
          </p:nvPr>
        </p:nvSpPr>
        <p:spPr>
          <a:xfrm>
            <a:off x="451628" y="2029903"/>
            <a:ext cx="9713303" cy="3589662"/>
          </a:xfrm>
        </p:spPr>
        <p:txBody>
          <a:bodyPr>
            <a:normAutofit/>
          </a:bodyPr>
          <a:lstStyle/>
          <a:p>
            <a:pPr>
              <a:defRPr/>
            </a:pPr>
            <a:r>
              <a:rPr lang="en-US" b="1" smtClean="0">
                <a:latin typeface="Times New Roman" pitchFamily="18" charset="0"/>
                <a:cs typeface="Times New Roman" pitchFamily="18" charset="0"/>
              </a:rPr>
              <a:t>Accessory auricle (</a:t>
            </a:r>
            <a:r>
              <a:rPr lang="en-US" b="1" err="1" smtClean="0">
                <a:latin typeface="Times New Roman" pitchFamily="18" charset="0"/>
                <a:cs typeface="Times New Roman" pitchFamily="18" charset="0"/>
              </a:rPr>
              <a:t>apendices</a:t>
            </a:r>
            <a:r>
              <a:rPr lang="en-US" b="1" smtClean="0">
                <a:latin typeface="Times New Roman" pitchFamily="18" charset="0"/>
                <a:cs typeface="Times New Roman" pitchFamily="18" charset="0"/>
              </a:rPr>
              <a:t> </a:t>
            </a:r>
            <a:r>
              <a:rPr lang="en-US" b="1" err="1" smtClean="0">
                <a:latin typeface="Times New Roman" pitchFamily="18" charset="0"/>
                <a:cs typeface="Times New Roman" pitchFamily="18" charset="0"/>
              </a:rPr>
              <a:t>preauriculares</a:t>
            </a:r>
            <a:r>
              <a:rPr lang="en-US" b="1" smtClean="0">
                <a:latin typeface="Times New Roman" pitchFamily="18" charset="0"/>
                <a:cs typeface="Times New Roman" pitchFamily="18" charset="0"/>
              </a:rPr>
              <a:t>)</a:t>
            </a:r>
            <a:r>
              <a:rPr lang="x-none" b="1" smtClean="0">
                <a:latin typeface="Times New Roman" pitchFamily="18" charset="0"/>
                <a:cs typeface="Times New Roman" pitchFamily="18" charset="0"/>
              </a:rPr>
              <a:t> </a:t>
            </a:r>
            <a:endParaRPr lang="x-none">
              <a:latin typeface="Times New Roman" pitchFamily="18" charset="0"/>
              <a:cs typeface="Times New Roman" pitchFamily="18" charset="0"/>
            </a:endParaRPr>
          </a:p>
          <a:p>
            <a:pPr>
              <a:defRPr/>
            </a:pPr>
            <a:r>
              <a:rPr lang="en-US">
                <a:latin typeface="Times New Roman" pitchFamily="18" charset="0"/>
                <a:cs typeface="Times New Roman" pitchFamily="18" charset="0"/>
              </a:rPr>
              <a:t>The general presentation is of a skin-covered nodule, papule, or nodule of the skin surface, usually immediately anterior to the auricle</a:t>
            </a:r>
            <a:r>
              <a:rPr lang="en-US" smtClean="0">
                <a:latin typeface="Times New Roman" pitchFamily="18" charset="0"/>
                <a:cs typeface="Times New Roman" pitchFamily="18" charset="0"/>
              </a:rPr>
              <a:t>.</a:t>
            </a:r>
            <a:r>
              <a:rPr lang="sr-Cyrl-RS" smtClean="0">
                <a:latin typeface="Times New Roman" pitchFamily="18" charset="0"/>
                <a:cs typeface="Times New Roman" pitchFamily="18" charset="0"/>
              </a:rPr>
              <a:t> </a:t>
            </a:r>
            <a:r>
              <a:rPr lang="en-US" smtClean="0">
                <a:latin typeface="Times New Roman" pitchFamily="18" charset="0"/>
                <a:cs typeface="Times New Roman" pitchFamily="18" charset="0"/>
              </a:rPr>
              <a:t>Beside skin, they can contain embryonic cartilage</a:t>
            </a:r>
            <a:r>
              <a:rPr lang="x-none" smtClean="0">
                <a:latin typeface="Times New Roman" pitchFamily="18" charset="0"/>
                <a:cs typeface="Times New Roman" pitchFamily="18" charset="0"/>
              </a:rPr>
              <a:t>. </a:t>
            </a:r>
            <a:endParaRPr lang="x-none">
              <a:latin typeface="Times New Roman" pitchFamily="18" charset="0"/>
              <a:cs typeface="Times New Roman" pitchFamily="18" charset="0"/>
            </a:endParaRPr>
          </a:p>
          <a:p>
            <a:pPr>
              <a:defRPr/>
            </a:pPr>
            <a:r>
              <a:rPr lang="en-US" smtClean="0">
                <a:latin typeface="Times New Roman" pitchFamily="18" charset="0"/>
                <a:cs typeface="Times New Roman" pitchFamily="18" charset="0"/>
              </a:rPr>
              <a:t>It can be associated with other anomalies of external and middle ear (auricle deformations, external ear canal atresia, </a:t>
            </a:r>
            <a:r>
              <a:rPr lang="en-US" err="1" smtClean="0">
                <a:latin typeface="Times New Roman" pitchFamily="18" charset="0"/>
                <a:cs typeface="Times New Roman" pitchFamily="18" charset="0"/>
              </a:rPr>
              <a:t>preauricular</a:t>
            </a:r>
            <a:r>
              <a:rPr lang="en-US" smtClean="0">
                <a:latin typeface="Times New Roman" pitchFamily="18" charset="0"/>
                <a:cs typeface="Times New Roman" pitchFamily="18" charset="0"/>
              </a:rPr>
              <a:t> fistula)</a:t>
            </a:r>
            <a:r>
              <a:rPr lang="x-none" smtClean="0">
                <a:latin typeface="Times New Roman" pitchFamily="18" charset="0"/>
                <a:cs typeface="Times New Roman" pitchFamily="18" charset="0"/>
              </a:rPr>
              <a:t>.</a:t>
            </a:r>
            <a:endParaRPr lang="en-US">
              <a:latin typeface="Times New Roman" pitchFamily="18" charset="0"/>
              <a:cs typeface="Times New Roman" pitchFamily="18" charset="0"/>
            </a:endParaRPr>
          </a:p>
          <a:p>
            <a:pPr>
              <a:defRPr/>
            </a:pPr>
            <a:endParaRPr lang="en-US" b="1" i="1">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ÐÑÑÐµÑÑÐ¾ÑÐ¸ Ð°ÑÑÐ¸ÑÐ»Ðµ.ÑÐ¿Ð³">
            <a:extLst>
              <a:ext uri="{FF2B5EF4-FFF2-40B4-BE49-F238E27FC236}">
                <a16:creationId xmlns="" xmlns:a16="http://schemas.microsoft.com/office/drawing/2014/main" id="{47579E46-33F9-4D8F-97A4-9B6C86F61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376" y="1016136"/>
            <a:ext cx="5026983" cy="4066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6" name="Picture 2" descr="Microtia-atresia: Clinical, genetic and genomic aspects | Boletín Médico  del Hospital Infantil de México (English Edition)">
            <a:extLst>
              <a:ext uri="{FF2B5EF4-FFF2-40B4-BE49-F238E27FC236}">
                <a16:creationId xmlns="" xmlns:a16="http://schemas.microsoft.com/office/drawing/2014/main" id="{74CE49C9-E3AD-4CDE-8FAE-D490228A37A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418" t="4530" r="791" b="7573"/>
          <a:stretch/>
        </p:blipFill>
        <p:spPr bwMode="auto">
          <a:xfrm>
            <a:off x="6507332" y="639192"/>
            <a:ext cx="3547094" cy="5113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9912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A9DA854-6710-4FC8-B3B9-C3F5334C42A7}"/>
              </a:ext>
            </a:extLst>
          </p:cNvPr>
          <p:cNvSpPr>
            <a:spLocks noGrp="1"/>
          </p:cNvSpPr>
          <p:nvPr>
            <p:ph type="title"/>
          </p:nvPr>
        </p:nvSpPr>
        <p:spPr>
          <a:xfrm>
            <a:off x="1190271" y="647500"/>
            <a:ext cx="8229600" cy="715962"/>
          </a:xfrm>
        </p:spPr>
        <p:txBody>
          <a:bodyPr>
            <a:normAutofit/>
          </a:bodyPr>
          <a:lstStyle/>
          <a:p>
            <a:pPr>
              <a:defRPr/>
            </a:pPr>
            <a:r>
              <a:rPr lang="en-US" sz="4000" err="1" smtClean="0">
                <a:latin typeface="Times New Roman" pitchFamily="18" charset="0"/>
                <a:cs typeface="Times New Roman" pitchFamily="18" charset="0"/>
              </a:rPr>
              <a:t>Preauricular</a:t>
            </a:r>
            <a:r>
              <a:rPr lang="en-US" sz="4000" smtClean="0">
                <a:latin typeface="Times New Roman" pitchFamily="18" charset="0"/>
                <a:cs typeface="Times New Roman" pitchFamily="18" charset="0"/>
              </a:rPr>
              <a:t> fistula</a:t>
            </a:r>
            <a:endParaRPr lang="en-US" sz="4000">
              <a:latin typeface="Times New Roman" pitchFamily="18" charset="0"/>
              <a:cs typeface="Times New Roman" pitchFamily="18" charset="0"/>
            </a:endParaRPr>
          </a:p>
        </p:txBody>
      </p:sp>
      <p:sp>
        <p:nvSpPr>
          <p:cNvPr id="30722" name="Content Placeholder 1">
            <a:extLst>
              <a:ext uri="{FF2B5EF4-FFF2-40B4-BE49-F238E27FC236}">
                <a16:creationId xmlns="" xmlns:a16="http://schemas.microsoft.com/office/drawing/2014/main" id="{4E8089AB-ADE0-44EE-894D-D785E43E4F37}"/>
              </a:ext>
            </a:extLst>
          </p:cNvPr>
          <p:cNvSpPr>
            <a:spLocks noGrp="1"/>
          </p:cNvSpPr>
          <p:nvPr>
            <p:ph idx="1"/>
          </p:nvPr>
        </p:nvSpPr>
        <p:spPr>
          <a:xfrm>
            <a:off x="1058509" y="1697115"/>
            <a:ext cx="8493125" cy="3860306"/>
          </a:xfrm>
        </p:spPr>
        <p:txBody>
          <a:bodyPr>
            <a:normAutofit/>
          </a:bodyPr>
          <a:lstStyle/>
          <a:p>
            <a:pPr eaLnBrk="1" hangingPunct="1">
              <a:defRPr/>
            </a:pPr>
            <a:r>
              <a:rPr lang="en-US" altLang="en-US" smtClean="0">
                <a:latin typeface="Times New Roman" panose="02020603050405020304" pitchFamily="18" charset="0"/>
                <a:cs typeface="Times New Roman" panose="02020603050405020304" pitchFamily="18" charset="0"/>
              </a:rPr>
              <a:t>Malformation caused by incomplete closure of 1</a:t>
            </a:r>
            <a:r>
              <a:rPr lang="en-US" altLang="en-US" baseline="30000" smtClean="0">
                <a:latin typeface="Times New Roman" panose="02020603050405020304" pitchFamily="18" charset="0"/>
                <a:cs typeface="Times New Roman" panose="02020603050405020304" pitchFamily="18" charset="0"/>
              </a:rPr>
              <a:t>st</a:t>
            </a:r>
            <a:r>
              <a:rPr lang="en-US" altLang="en-US" smtClean="0">
                <a:latin typeface="Times New Roman" panose="02020603050405020304" pitchFamily="18" charset="0"/>
                <a:cs typeface="Times New Roman" panose="02020603050405020304" pitchFamily="18" charset="0"/>
              </a:rPr>
              <a:t> pharyngeal cleft</a:t>
            </a:r>
            <a:r>
              <a:rPr lang="sr-Cyrl-RS" altLang="en-US" smtClean="0">
                <a:latin typeface="Times New Roman" panose="02020603050405020304" pitchFamily="18" charset="0"/>
                <a:cs typeface="Times New Roman" panose="02020603050405020304" pitchFamily="18" charset="0"/>
              </a:rPr>
              <a:t>. </a:t>
            </a:r>
            <a:endParaRPr lang="sr-Cyrl-RS" altLang="en-US">
              <a:latin typeface="Times New Roman" panose="02020603050405020304" pitchFamily="18" charset="0"/>
              <a:cs typeface="Times New Roman" panose="02020603050405020304" pitchFamily="18" charset="0"/>
            </a:endParaRPr>
          </a:p>
          <a:p>
            <a:pPr eaLnBrk="1" hangingPunct="1">
              <a:defRPr/>
            </a:pPr>
            <a:r>
              <a:rPr lang="en-US" altLang="en-US" smtClean="0">
                <a:latin typeface="Times New Roman" panose="02020603050405020304" pitchFamily="18" charset="0"/>
                <a:cs typeface="Times New Roman" panose="02020603050405020304" pitchFamily="18" charset="0"/>
              </a:rPr>
              <a:t>They are located on the spot where helix is submerged into facial skin..</a:t>
            </a:r>
            <a:endParaRPr lang="en-US" altLang="en-US">
              <a:latin typeface="Times New Roman" panose="02020603050405020304" pitchFamily="18" charset="0"/>
              <a:cs typeface="Times New Roman" panose="02020603050405020304" pitchFamily="18" charset="0"/>
            </a:endParaRPr>
          </a:p>
          <a:p>
            <a:pPr eaLnBrk="1" hangingPunct="1">
              <a:defRPr/>
            </a:pPr>
            <a:r>
              <a:rPr lang="en-US" altLang="en-US" smtClean="0">
                <a:latin typeface="Times New Roman" panose="02020603050405020304" pitchFamily="18" charset="0"/>
                <a:cs typeface="Times New Roman" panose="02020603050405020304" pitchFamily="18" charset="0"/>
              </a:rPr>
              <a:t>Fistulous canal is usually 1-</a:t>
            </a:r>
            <a:r>
              <a:rPr lang="en-US" altLang="en-US" err="1" smtClean="0">
                <a:latin typeface="Times New Roman" panose="02020603050405020304" pitchFamily="18" charset="0"/>
                <a:cs typeface="Times New Roman" panose="02020603050405020304" pitchFamily="18" charset="0"/>
              </a:rPr>
              <a:t>3cm</a:t>
            </a:r>
            <a:r>
              <a:rPr lang="en-US" altLang="en-US" smtClean="0">
                <a:latin typeface="Times New Roman" panose="02020603050405020304" pitchFamily="18" charset="0"/>
                <a:cs typeface="Times New Roman" panose="02020603050405020304" pitchFamily="18" charset="0"/>
              </a:rPr>
              <a:t> long. </a:t>
            </a:r>
            <a:endParaRPr lang="en-US" altLang="en-US">
              <a:latin typeface="Times New Roman" panose="02020603050405020304" pitchFamily="18" charset="0"/>
              <a:cs typeface="Times New Roman" panose="02020603050405020304" pitchFamily="18" charset="0"/>
            </a:endParaRPr>
          </a:p>
          <a:p>
            <a:pPr eaLnBrk="1" hangingPunct="1">
              <a:defRPr/>
            </a:pPr>
            <a:r>
              <a:rPr lang="en-US" altLang="en-US" smtClean="0">
                <a:latin typeface="Times New Roman" panose="02020603050405020304" pitchFamily="18" charset="0"/>
                <a:cs typeface="Times New Roman" panose="02020603050405020304" pitchFamily="18" charset="0"/>
              </a:rPr>
              <a:t>They are asymptomatic, unless infected. </a:t>
            </a:r>
            <a:endParaRPr lang="en-US" altLang="en-US">
              <a:latin typeface="Times New Roman" panose="02020603050405020304" pitchFamily="18" charset="0"/>
              <a:cs typeface="Times New Roman" panose="02020603050405020304" pitchFamily="18" charset="0"/>
            </a:endParaRPr>
          </a:p>
          <a:p>
            <a:pPr eaLnBrk="1" hangingPunct="1">
              <a:defRPr/>
            </a:pPr>
            <a:r>
              <a:rPr lang="en-US" altLang="en-US" smtClean="0">
                <a:latin typeface="Times New Roman" panose="02020603050405020304" pitchFamily="18" charset="0"/>
                <a:cs typeface="Times New Roman" panose="02020603050405020304" pitchFamily="18" charset="0"/>
              </a:rPr>
              <a:t>Treatment is surgical – complete removal of fistulous canal + antibiotics</a:t>
            </a:r>
            <a:r>
              <a:rPr lang="sr-Cyrl-RS" altLang="en-US" smtClean="0">
                <a:latin typeface="Times New Roman" panose="02020603050405020304" pitchFamily="18" charset="0"/>
                <a:cs typeface="Times New Roman" panose="02020603050405020304" pitchFamily="18" charset="0"/>
              </a:rPr>
              <a:t>.</a:t>
            </a:r>
            <a:endParaRPr lang="sr-Cyrl-RS" altLang="en-US">
              <a:latin typeface="Times New Roman" panose="02020603050405020304" pitchFamily="18" charset="0"/>
              <a:cs typeface="Times New Roman" panose="02020603050405020304" pitchFamily="18" charset="0"/>
            </a:endParaRPr>
          </a:p>
          <a:p>
            <a:pPr eaLnBrk="1" hangingPunct="1">
              <a:defRPr/>
            </a:pPr>
            <a:endParaRPr lang="en-US" altLang="en-US">
              <a:latin typeface="Times New Roman" panose="02020603050405020304" pitchFamily="18" charset="0"/>
              <a:cs typeface="Times New Roman" panose="02020603050405020304" pitchFamily="18" charset="0"/>
            </a:endParaRPr>
          </a:p>
          <a:p>
            <a:pPr marL="109537" indent="0">
              <a:buNone/>
              <a:defRPr/>
            </a:pP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Neonatal pre-auricular pits/sinuses: Survey of management strategies by  pediatric otolaryngologists">
            <a:extLst>
              <a:ext uri="{FF2B5EF4-FFF2-40B4-BE49-F238E27FC236}">
                <a16:creationId xmlns="" xmlns:a16="http://schemas.microsoft.com/office/drawing/2014/main" id="{C1DC6F33-CD65-4151-814F-280AE39828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03"/>
          <a:stretch/>
        </p:blipFill>
        <p:spPr bwMode="auto">
          <a:xfrm>
            <a:off x="5544649" y="1488930"/>
            <a:ext cx="5183213" cy="357447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Ð ÐµÐ·ÑÐ»ÑÐ°Ñ ÑÐ»Ð¸ÐºÐ° Ð·Ð° preaurikularne fistule">
            <a:extLst>
              <a:ext uri="{FF2B5EF4-FFF2-40B4-BE49-F238E27FC236}">
                <a16:creationId xmlns="" xmlns:a16="http://schemas.microsoft.com/office/drawing/2014/main" id="{68062809-9F68-4534-8D29-0981A487F9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392" y="1488931"/>
            <a:ext cx="4935380" cy="357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573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ED8A9927-BC24-4B7D-8313-B874FE211034}"/>
              </a:ext>
            </a:extLst>
          </p:cNvPr>
          <p:cNvSpPr>
            <a:spLocks noGrp="1"/>
          </p:cNvSpPr>
          <p:nvPr>
            <p:ph type="title"/>
          </p:nvPr>
        </p:nvSpPr>
        <p:spPr>
          <a:xfrm>
            <a:off x="838200" y="808471"/>
            <a:ext cx="10515600" cy="1325563"/>
          </a:xfrm>
        </p:spPr>
        <p:txBody>
          <a:bodyPr>
            <a:normAutofit/>
          </a:bodyPr>
          <a:lstStyle/>
          <a:p>
            <a:pPr algn="ctr">
              <a:defRPr/>
            </a:pPr>
            <a:r>
              <a:rPr lang="en-US" b="1">
                <a:latin typeface="Times New Roman" pitchFamily="18" charset="0"/>
                <a:cs typeface="Times New Roman" pitchFamily="18" charset="0"/>
              </a:rPr>
              <a:t>Congenital malformations of the </a:t>
            </a:r>
            <a:r>
              <a:rPr lang="en-US" b="1" smtClean="0">
                <a:latin typeface="Times New Roman" pitchFamily="18" charset="0"/>
                <a:cs typeface="Times New Roman" pitchFamily="18" charset="0"/>
              </a:rPr>
              <a:t>middle ear</a:t>
            </a:r>
            <a:endParaRPr lang="en-US" b="1">
              <a:latin typeface="Times New Roman" pitchFamily="18" charset="0"/>
              <a:cs typeface="Times New Roman" pitchFamily="18" charset="0"/>
            </a:endParaRPr>
          </a:p>
        </p:txBody>
      </p:sp>
      <p:sp>
        <p:nvSpPr>
          <p:cNvPr id="35842" name="Content Placeholder 1">
            <a:extLst>
              <a:ext uri="{FF2B5EF4-FFF2-40B4-BE49-F238E27FC236}">
                <a16:creationId xmlns="" xmlns:a16="http://schemas.microsoft.com/office/drawing/2014/main" id="{EC9E901B-EED3-475D-8869-5510904A1C8F}"/>
              </a:ext>
            </a:extLst>
          </p:cNvPr>
          <p:cNvSpPr>
            <a:spLocks noGrp="1"/>
          </p:cNvSpPr>
          <p:nvPr>
            <p:ph idx="1"/>
          </p:nvPr>
        </p:nvSpPr>
        <p:spPr>
          <a:xfrm>
            <a:off x="838200" y="2698462"/>
            <a:ext cx="10515600" cy="2400011"/>
          </a:xfrm>
        </p:spPr>
        <p:txBody>
          <a:bodyPr/>
          <a:lstStyle/>
          <a:p>
            <a:pPr eaLnBrk="1" hangingPunct="1"/>
            <a:r>
              <a:rPr lang="en-US" altLang="en-US" b="1" smtClean="0">
                <a:latin typeface="Times New Roman" panose="02020603050405020304" pitchFamily="18" charset="0"/>
                <a:cs typeface="Times New Roman" panose="02020603050405020304" pitchFamily="18" charset="0"/>
              </a:rPr>
              <a:t>Isolated</a:t>
            </a:r>
            <a:r>
              <a:rPr lang="en-US" altLang="en-US" smtClean="0">
                <a:latin typeface="Times New Roman" panose="02020603050405020304" pitchFamily="18" charset="0"/>
                <a:cs typeface="Times New Roman" panose="02020603050405020304" pitchFamily="18" charset="0"/>
              </a:rPr>
              <a:t> </a:t>
            </a:r>
            <a:r>
              <a:rPr lang="sr-Cyrl-RS" altLang="en-US"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only middle ear structures are affected.</a:t>
            </a:r>
            <a:endParaRPr lang="en-US" altLang="en-US">
              <a:latin typeface="Times New Roman" panose="02020603050405020304" pitchFamily="18" charset="0"/>
              <a:cs typeface="Times New Roman" panose="02020603050405020304" pitchFamily="18" charset="0"/>
            </a:endParaRPr>
          </a:p>
          <a:p>
            <a:pPr eaLnBrk="1" hangingPunct="1"/>
            <a:r>
              <a:rPr lang="en-US" altLang="en-US" b="1" smtClean="0">
                <a:latin typeface="Times New Roman" panose="02020603050405020304" pitchFamily="18" charset="0"/>
                <a:cs typeface="Times New Roman" panose="02020603050405020304" pitchFamily="18" charset="0"/>
              </a:rPr>
              <a:t>Combined </a:t>
            </a:r>
            <a:r>
              <a:rPr lang="en-US" altLang="en-US" smtClean="0">
                <a:latin typeface="Times New Roman" panose="02020603050405020304" pitchFamily="18" charset="0"/>
                <a:cs typeface="Times New Roman" panose="02020603050405020304" pitchFamily="18" charset="0"/>
              </a:rPr>
              <a:t>– Beside middle ear malformations, congenital anomalies of external and rarely inner ear are also present.</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1">
            <a:extLst>
              <a:ext uri="{FF2B5EF4-FFF2-40B4-BE49-F238E27FC236}">
                <a16:creationId xmlns="" xmlns:a16="http://schemas.microsoft.com/office/drawing/2014/main" id="{7434F742-46FE-445F-BC94-9DC9FC558A78}"/>
              </a:ext>
            </a:extLst>
          </p:cNvPr>
          <p:cNvSpPr>
            <a:spLocks noGrp="1"/>
          </p:cNvSpPr>
          <p:nvPr>
            <p:ph idx="1"/>
          </p:nvPr>
        </p:nvSpPr>
        <p:spPr>
          <a:xfrm>
            <a:off x="2057400" y="990601"/>
            <a:ext cx="8229600" cy="4525963"/>
          </a:xfrm>
        </p:spPr>
        <p:txBody>
          <a:bodyPr/>
          <a:lstStyle/>
          <a:p>
            <a:pPr eaLnBrk="1" hangingPunct="1"/>
            <a:r>
              <a:rPr lang="en-US" altLang="en-US" b="1" smtClean="0">
                <a:latin typeface="Times New Roman" panose="02020603050405020304" pitchFamily="18" charset="0"/>
                <a:cs typeface="Times New Roman" panose="02020603050405020304" pitchFamily="18" charset="0"/>
              </a:rPr>
              <a:t>Minor and major malformation</a:t>
            </a:r>
            <a:endParaRPr lang="en-US" altLang="en-US" b="1">
              <a:latin typeface="Times New Roman" panose="02020603050405020304" pitchFamily="18" charset="0"/>
              <a:cs typeface="Times New Roman" panose="02020603050405020304" pitchFamily="18" charset="0"/>
            </a:endParaRPr>
          </a:p>
          <a:p>
            <a:pPr eaLnBrk="1" hangingPunct="1"/>
            <a:r>
              <a:rPr lang="en-US" altLang="en-US" sz="3600" b="1" smtClean="0">
                <a:latin typeface="Times New Roman" panose="02020603050405020304" pitchFamily="18" charset="0"/>
                <a:cs typeface="Times New Roman" panose="02020603050405020304" pitchFamily="18" charset="0"/>
              </a:rPr>
              <a:t>Minor malformations</a:t>
            </a:r>
            <a:endParaRPr lang="en-US" altLang="en-US" sz="3600" b="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Only </a:t>
            </a:r>
            <a:r>
              <a:rPr lang="en-US" altLang="en-US" err="1" smtClean="0">
                <a:latin typeface="Times New Roman" panose="02020603050405020304" pitchFamily="18" charset="0"/>
                <a:cs typeface="Times New Roman" panose="02020603050405020304" pitchFamily="18" charset="0"/>
              </a:rPr>
              <a:t>ossicles</a:t>
            </a:r>
            <a:r>
              <a:rPr lang="en-US" altLang="en-US" smtClean="0">
                <a:latin typeface="Times New Roman" panose="02020603050405020304" pitchFamily="18" charset="0"/>
                <a:cs typeface="Times New Roman" panose="02020603050405020304" pitchFamily="18" charset="0"/>
              </a:rPr>
              <a:t> are affected. </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Lack of individual auditory </a:t>
            </a:r>
            <a:r>
              <a:rPr lang="en-US" altLang="en-US" err="1" smtClean="0">
                <a:latin typeface="Times New Roman" panose="02020603050405020304" pitchFamily="18" charset="0"/>
                <a:cs typeface="Times New Roman" panose="02020603050405020304" pitchFamily="18" charset="0"/>
              </a:rPr>
              <a:t>ossicles</a:t>
            </a:r>
            <a:r>
              <a:rPr lang="en-US" altLang="en-US" smtClean="0">
                <a:latin typeface="Times New Roman" panose="02020603050405020304" pitchFamily="18" charset="0"/>
                <a:cs typeface="Times New Roman" panose="02020603050405020304" pitchFamily="18" charset="0"/>
              </a:rPr>
              <a:t>, their underdevelopment, abnormalities of </a:t>
            </a:r>
            <a:r>
              <a:rPr lang="en-US" altLang="en-US" err="1" smtClean="0">
                <a:latin typeface="Times New Roman" panose="02020603050405020304" pitchFamily="18" charset="0"/>
                <a:cs typeface="Times New Roman" panose="02020603050405020304" pitchFamily="18" charset="0"/>
              </a:rPr>
              <a:t>ossicular</a:t>
            </a:r>
            <a:r>
              <a:rPr lang="en-US" altLang="en-US" smtClean="0">
                <a:latin typeface="Times New Roman" panose="02020603050405020304" pitchFamily="18" charset="0"/>
                <a:cs typeface="Times New Roman" panose="02020603050405020304" pitchFamily="18" charset="0"/>
              </a:rPr>
              <a:t> joints </a:t>
            </a:r>
            <a:r>
              <a:rPr lang="en-US" altLang="en-US" b="1" smtClean="0">
                <a:latin typeface="Times New Roman" panose="02020603050405020304" pitchFamily="18" charset="0"/>
                <a:cs typeface="Times New Roman" panose="02020603050405020304" pitchFamily="18" charset="0"/>
              </a:rPr>
              <a:t>or</a:t>
            </a:r>
            <a:r>
              <a:rPr lang="en-US" altLang="en-US" smtClean="0">
                <a:latin typeface="Times New Roman" panose="02020603050405020304" pitchFamily="18" charset="0"/>
                <a:cs typeface="Times New Roman" panose="02020603050405020304" pitchFamily="18" charset="0"/>
              </a:rPr>
              <a:t>, </a:t>
            </a:r>
          </a:p>
          <a:p>
            <a:pPr eaLnBrk="1" hangingPunct="1"/>
            <a:r>
              <a:rPr lang="en-US" altLang="en-US" smtClean="0">
                <a:latin typeface="Times New Roman" panose="02020603050405020304" pitchFamily="18" charset="0"/>
                <a:cs typeface="Times New Roman" panose="02020603050405020304" pitchFamily="18" charset="0"/>
              </a:rPr>
              <a:t>Structures of the middle ear are missing (oval or round window, abnormal path of facial nerve.</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F3807B7-E9AE-497B-BD17-EF6943D29858}"/>
              </a:ext>
            </a:extLst>
          </p:cNvPr>
          <p:cNvSpPr>
            <a:spLocks noGrp="1"/>
          </p:cNvSpPr>
          <p:nvPr>
            <p:ph type="title"/>
          </p:nvPr>
        </p:nvSpPr>
        <p:spPr/>
        <p:txBody>
          <a:bodyPr>
            <a:normAutofit/>
          </a:bodyPr>
          <a:lstStyle/>
          <a:p>
            <a:pPr>
              <a:defRPr/>
            </a:pPr>
            <a:r>
              <a:rPr lang="en-US" sz="4800" smtClean="0">
                <a:latin typeface="Times New Roman" pitchFamily="18" charset="0"/>
                <a:cs typeface="Times New Roman" pitchFamily="18" charset="0"/>
              </a:rPr>
              <a:t>External ear</a:t>
            </a:r>
            <a:endParaRPr lang="en-US">
              <a:latin typeface="Times New Roman" pitchFamily="18" charset="0"/>
              <a:cs typeface="Times New Roman" pitchFamily="18" charset="0"/>
            </a:endParaRPr>
          </a:p>
        </p:txBody>
      </p:sp>
      <p:sp>
        <p:nvSpPr>
          <p:cNvPr id="13314" name="Content Placeholder 1">
            <a:extLst>
              <a:ext uri="{FF2B5EF4-FFF2-40B4-BE49-F238E27FC236}">
                <a16:creationId xmlns="" xmlns:a16="http://schemas.microsoft.com/office/drawing/2014/main" id="{954FC0EC-A581-40DF-B188-C3944DB9C5F9}"/>
              </a:ext>
            </a:extLst>
          </p:cNvPr>
          <p:cNvSpPr>
            <a:spLocks noGrp="1"/>
          </p:cNvSpPr>
          <p:nvPr>
            <p:ph idx="1"/>
          </p:nvPr>
        </p:nvSpPr>
        <p:spPr/>
        <p:txBody>
          <a:bodyPr>
            <a:normAutofit/>
          </a:bodyPr>
          <a:lstStyle/>
          <a:p>
            <a:pPr eaLnBrk="1" hangingPunct="1"/>
            <a:r>
              <a:rPr lang="en-US" altLang="en-US" sz="3200" b="1" i="1" smtClean="0">
                <a:latin typeface="Times New Roman" panose="02020603050405020304" pitchFamily="18" charset="0"/>
                <a:cs typeface="Times New Roman" panose="02020603050405020304" pitchFamily="18" charset="0"/>
              </a:rPr>
              <a:t>Auricle (pinna): </a:t>
            </a:r>
            <a:endParaRPr lang="en-US" altLang="en-US" sz="3200" b="1" i="1">
              <a:latin typeface="Times New Roman" panose="02020603050405020304" pitchFamily="18" charset="0"/>
              <a:cs typeface="Times New Roman" panose="02020603050405020304" pitchFamily="18" charset="0"/>
            </a:endParaRPr>
          </a:p>
          <a:p>
            <a:r>
              <a:rPr lang="en-US" altLang="en-US" smtClean="0">
                <a:latin typeface="Times New Roman" panose="02020603050405020304" pitchFamily="18" charset="0"/>
                <a:cs typeface="Times New Roman" panose="02020603050405020304" pitchFamily="18" charset="0"/>
              </a:rPr>
              <a:t>Development of the auricle begins in </a:t>
            </a:r>
            <a:r>
              <a:rPr lang="en-US" altLang="en-US" b="1" smtClean="0">
                <a:latin typeface="Times New Roman" panose="02020603050405020304" pitchFamily="18" charset="0"/>
                <a:cs typeface="Times New Roman" panose="02020603050405020304" pitchFamily="18" charset="0"/>
              </a:rPr>
              <a:t>6</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intrauterine week</a:t>
            </a:r>
            <a:r>
              <a:rPr lang="en-US" altLang="en-US" smtClean="0">
                <a:latin typeface="Times New Roman" panose="02020603050405020304" pitchFamily="18" charset="0"/>
                <a:cs typeface="Times New Roman" panose="02020603050405020304" pitchFamily="18" charset="0"/>
              </a:rPr>
              <a:t>, from </a:t>
            </a:r>
            <a:r>
              <a:rPr lang="en-US" altLang="en-US" b="1" smtClean="0">
                <a:latin typeface="Times New Roman" panose="02020603050405020304" pitchFamily="18" charset="0"/>
                <a:cs typeface="Times New Roman" panose="02020603050405020304" pitchFamily="18" charset="0"/>
              </a:rPr>
              <a:t>six tubercles (hillocks) </a:t>
            </a:r>
            <a:r>
              <a:rPr lang="en-US" altLang="en-US" smtClean="0">
                <a:latin typeface="Times New Roman" panose="02020603050405020304" pitchFamily="18" charset="0"/>
                <a:cs typeface="Times New Roman" panose="02020603050405020304" pitchFamily="18" charset="0"/>
              </a:rPr>
              <a:t>arranged around 1</a:t>
            </a:r>
            <a:r>
              <a:rPr lang="en-US" altLang="en-US" baseline="30000" smtClean="0">
                <a:latin typeface="Times New Roman" panose="02020603050405020304" pitchFamily="18" charset="0"/>
                <a:cs typeface="Times New Roman" panose="02020603050405020304" pitchFamily="18" charset="0"/>
              </a:rPr>
              <a:t>st</a:t>
            </a:r>
            <a:r>
              <a:rPr lang="en-US" altLang="en-US" smtClean="0">
                <a:latin typeface="Times New Roman" panose="02020603050405020304" pitchFamily="18" charset="0"/>
                <a:cs typeface="Times New Roman" panose="02020603050405020304" pitchFamily="18" charset="0"/>
              </a:rPr>
              <a:t> pharyngeal cleft. </a:t>
            </a:r>
          </a:p>
          <a:p>
            <a:r>
              <a:rPr lang="en-US" altLang="en-US" smtClean="0">
                <a:latin typeface="Times New Roman" panose="02020603050405020304" pitchFamily="18" charset="0"/>
                <a:cs typeface="Times New Roman" panose="02020603050405020304" pitchFamily="18" charset="0"/>
              </a:rPr>
              <a:t>Three tubercles are located on 1</a:t>
            </a:r>
            <a:r>
              <a:rPr lang="en-US" altLang="en-US" baseline="30000" smtClean="0">
                <a:latin typeface="Times New Roman" panose="02020603050405020304" pitchFamily="18" charset="0"/>
                <a:cs typeface="Times New Roman" panose="02020603050405020304" pitchFamily="18" charset="0"/>
              </a:rPr>
              <a:t>st</a:t>
            </a:r>
            <a:r>
              <a:rPr lang="en-US" altLang="en-US" smtClean="0">
                <a:latin typeface="Times New Roman" panose="02020603050405020304" pitchFamily="18" charset="0"/>
                <a:cs typeface="Times New Roman" panose="02020603050405020304" pitchFamily="18" charset="0"/>
              </a:rPr>
              <a:t> pharyngeal arch, while the other three are located on 2</a:t>
            </a:r>
            <a:r>
              <a:rPr lang="en-US" altLang="en-US" baseline="30000" smtClean="0">
                <a:latin typeface="Times New Roman" panose="02020603050405020304" pitchFamily="18" charset="0"/>
                <a:cs typeface="Times New Roman" panose="02020603050405020304" pitchFamily="18" charset="0"/>
              </a:rPr>
              <a:t>nd</a:t>
            </a:r>
            <a:r>
              <a:rPr lang="en-US" altLang="en-US" smtClean="0">
                <a:latin typeface="Times New Roman" panose="02020603050405020304" pitchFamily="18" charset="0"/>
                <a:cs typeface="Times New Roman" panose="02020603050405020304" pitchFamily="18" charset="0"/>
              </a:rPr>
              <a:t> pharyngeal arch</a:t>
            </a:r>
            <a:r>
              <a:rPr lang="sr-Cyrl-RS" altLang="en-US" smtClean="0">
                <a:latin typeface="Times New Roman" panose="02020603050405020304" pitchFamily="18" charset="0"/>
                <a:cs typeface="Times New Roman" panose="02020603050405020304" pitchFamily="18" charset="0"/>
              </a:rPr>
              <a:t>.</a:t>
            </a:r>
          </a:p>
          <a:p>
            <a:pPr eaLnBrk="1" hangingPunct="1"/>
            <a:r>
              <a:rPr lang="en-US" altLang="en-US" smtClean="0">
                <a:latin typeface="Times New Roman" panose="02020603050405020304" pitchFamily="18" charset="0"/>
                <a:cs typeface="Times New Roman" panose="02020603050405020304" pitchFamily="18" charset="0"/>
              </a:rPr>
              <a:t>Tubercles enlarge and coalesce, forming anatomical features of the auricle at the end of the </a:t>
            </a:r>
            <a:r>
              <a:rPr lang="en-US" altLang="en-US" b="1" smtClean="0">
                <a:latin typeface="Times New Roman" panose="02020603050405020304" pitchFamily="18" charset="0"/>
                <a:cs typeface="Times New Roman" panose="02020603050405020304" pitchFamily="18" charset="0"/>
              </a:rPr>
              <a:t>3</a:t>
            </a:r>
            <a:r>
              <a:rPr lang="en-US" altLang="en-US" b="1" baseline="30000" smtClean="0">
                <a:latin typeface="Times New Roman" panose="02020603050405020304" pitchFamily="18" charset="0"/>
                <a:cs typeface="Times New Roman" panose="02020603050405020304" pitchFamily="18" charset="0"/>
              </a:rPr>
              <a:t>rd</a:t>
            </a:r>
            <a:r>
              <a:rPr lang="en-US" altLang="en-US" b="1" smtClean="0">
                <a:latin typeface="Times New Roman" panose="02020603050405020304" pitchFamily="18" charset="0"/>
                <a:cs typeface="Times New Roman" panose="02020603050405020304" pitchFamily="18" charset="0"/>
              </a:rPr>
              <a:t> month of pregnancy</a:t>
            </a:r>
            <a:r>
              <a:rPr lang="en-U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During </a:t>
            </a:r>
            <a:r>
              <a:rPr lang="en-US" altLang="en-US" b="1" smtClean="0">
                <a:latin typeface="Times New Roman" panose="02020603050405020304" pitchFamily="18" charset="0"/>
                <a:cs typeface="Times New Roman" panose="02020603050405020304" pitchFamily="18" charset="0"/>
              </a:rPr>
              <a:t>20</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week of fetal development</a:t>
            </a:r>
            <a:r>
              <a:rPr lang="en-US" altLang="en-US" smtClean="0">
                <a:latin typeface="Times New Roman" panose="02020603050405020304" pitchFamily="18" charset="0"/>
                <a:cs typeface="Times New Roman" panose="02020603050405020304" pitchFamily="18" charset="0"/>
              </a:rPr>
              <a:t>, anatomical features of the auricle are fully formed.</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E7F63878-368C-49D8-8091-077D3F926D8F}"/>
              </a:ext>
            </a:extLst>
          </p:cNvPr>
          <p:cNvSpPr>
            <a:spLocks noGrp="1"/>
          </p:cNvSpPr>
          <p:nvPr>
            <p:ph type="title"/>
          </p:nvPr>
        </p:nvSpPr>
        <p:spPr/>
        <p:txBody>
          <a:bodyPr/>
          <a:lstStyle/>
          <a:p>
            <a:pPr>
              <a:defRPr/>
            </a:pPr>
            <a:r>
              <a:rPr lang="en-US" sz="3200" smtClean="0">
                <a:latin typeface="Times New Roman" pitchFamily="18" charset="0"/>
                <a:cs typeface="Times New Roman" pitchFamily="18" charset="0"/>
              </a:rPr>
              <a:t>Symptoms</a:t>
            </a:r>
            <a:endParaRPr lang="en-US" sz="3200">
              <a:latin typeface="Times New Roman" pitchFamily="18" charset="0"/>
              <a:cs typeface="Times New Roman" pitchFamily="18" charset="0"/>
            </a:endParaRPr>
          </a:p>
        </p:txBody>
      </p:sp>
      <p:sp>
        <p:nvSpPr>
          <p:cNvPr id="37890" name="Content Placeholder 1">
            <a:extLst>
              <a:ext uri="{FF2B5EF4-FFF2-40B4-BE49-F238E27FC236}">
                <a16:creationId xmlns="" xmlns:a16="http://schemas.microsoft.com/office/drawing/2014/main" id="{AE6D4E31-4BFC-475C-985F-6AC0F8E53302}"/>
              </a:ext>
            </a:extLst>
          </p:cNvPr>
          <p:cNvSpPr>
            <a:spLocks noGrp="1"/>
          </p:cNvSpPr>
          <p:nvPr>
            <p:ph idx="1"/>
          </p:nvPr>
        </p:nvSpPr>
        <p:spPr/>
        <p:txBody>
          <a:bodyPr/>
          <a:lstStyle/>
          <a:p>
            <a:pPr eaLnBrk="1" hangingPunct="1"/>
            <a:r>
              <a:rPr lang="en-US" altLang="en-US" smtClean="0">
                <a:latin typeface="Times New Roman" panose="02020603050405020304" pitchFamily="18" charset="0"/>
                <a:cs typeface="Times New Roman" panose="02020603050405020304" pitchFamily="18" charset="0"/>
              </a:rPr>
              <a:t>Asymptomatic, hearing loss, tinnitus.</a:t>
            </a:r>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Diagnosis: anamnesis, audiology testing, radiography.</a:t>
            </a:r>
            <a:endParaRPr lang="en-US" altLang="en-US">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pP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Therapy:</a:t>
            </a:r>
            <a:r>
              <a:rPr lang="sr-Cyrl-RS" altLang="en-US" smtClean="0">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surgery</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1">
            <a:extLst>
              <a:ext uri="{FF2B5EF4-FFF2-40B4-BE49-F238E27FC236}">
                <a16:creationId xmlns="" xmlns:a16="http://schemas.microsoft.com/office/drawing/2014/main" id="{6F9784EE-480B-49B9-A694-B026DD25997A}"/>
              </a:ext>
            </a:extLst>
          </p:cNvPr>
          <p:cNvSpPr>
            <a:spLocks noGrp="1"/>
          </p:cNvSpPr>
          <p:nvPr>
            <p:ph idx="1"/>
          </p:nvPr>
        </p:nvSpPr>
        <p:spPr>
          <a:xfrm>
            <a:off x="1981200" y="1524001"/>
            <a:ext cx="8229600" cy="2786063"/>
          </a:xfrm>
        </p:spPr>
        <p:txBody>
          <a:bodyPr>
            <a:normAutofit/>
          </a:bodyPr>
          <a:lstStyle/>
          <a:p>
            <a:pPr eaLnBrk="1" hangingPunct="1"/>
            <a:r>
              <a:rPr lang="en-US" altLang="en-US" sz="3600" b="1" smtClean="0">
                <a:latin typeface="Times New Roman" panose="02020603050405020304" pitchFamily="18" charset="0"/>
                <a:cs typeface="Times New Roman" panose="02020603050405020304" pitchFamily="18" charset="0"/>
              </a:rPr>
              <a:t>Major malformation</a:t>
            </a:r>
            <a:endParaRPr lang="en-US" altLang="en-US" sz="3600">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Beside middle ear malformation, anomalies of external ear are also present.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Anamnesis, local findings, hearing loss, temporal bone CT.</a:t>
            </a:r>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a:extLst>
              <a:ext uri="{FF2B5EF4-FFF2-40B4-BE49-F238E27FC236}">
                <a16:creationId xmlns="" xmlns:a16="http://schemas.microsoft.com/office/drawing/2014/main" id="{22509C3E-5D52-415D-B554-73A3C672554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4651" t="9570" b="4288"/>
          <a:stretch>
            <a:fillRect/>
          </a:stretch>
        </p:blipFill>
        <p:spPr>
          <a:xfrm>
            <a:off x="2286000" y="1143000"/>
            <a:ext cx="7289800" cy="3200400"/>
          </a:xfrm>
          <a:noFill/>
        </p:spPr>
      </p:pic>
      <p:sp>
        <p:nvSpPr>
          <p:cNvPr id="39939" name="TextBox 4">
            <a:extLst>
              <a:ext uri="{FF2B5EF4-FFF2-40B4-BE49-F238E27FC236}">
                <a16:creationId xmlns="" xmlns:a16="http://schemas.microsoft.com/office/drawing/2014/main" id="{EC699341-68BA-408A-9442-59505005F401}"/>
              </a:ext>
            </a:extLst>
          </p:cNvPr>
          <p:cNvSpPr txBox="1">
            <a:spLocks noChangeArrowheads="1"/>
          </p:cNvSpPr>
          <p:nvPr/>
        </p:nvSpPr>
        <p:spPr bwMode="auto">
          <a:xfrm>
            <a:off x="2209800" y="4724400"/>
            <a:ext cx="8229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r>
              <a:rPr lang="en-US" altLang="en-US" sz="2800" smtClean="0">
                <a:latin typeface="Times New Roman" panose="02020603050405020304" pitchFamily="18" charset="0"/>
                <a:cs typeface="Times New Roman" panose="02020603050405020304" pitchFamily="18" charset="0"/>
              </a:rPr>
              <a:t>Tympanic membrane replaced with </a:t>
            </a:r>
            <a:r>
              <a:rPr lang="en-US" altLang="en-US" sz="2800" err="1" smtClean="0">
                <a:latin typeface="Times New Roman" panose="02020603050405020304" pitchFamily="18" charset="0"/>
                <a:cs typeface="Times New Roman" panose="02020603050405020304" pitchFamily="18" charset="0"/>
              </a:rPr>
              <a:t>atretic</a:t>
            </a:r>
            <a:r>
              <a:rPr lang="en-US" altLang="en-US" sz="2800" smtClean="0">
                <a:latin typeface="Times New Roman" panose="02020603050405020304" pitchFamily="18" charset="0"/>
                <a:cs typeface="Times New Roman" panose="02020603050405020304" pitchFamily="18" charset="0"/>
              </a:rPr>
              <a:t> plate, incomplete development of tympanic cavity, fixation of auditory </a:t>
            </a:r>
            <a:r>
              <a:rPr lang="en-US" altLang="en-US" sz="2800" err="1" smtClean="0">
                <a:latin typeface="Times New Roman" panose="02020603050405020304" pitchFamily="18" charset="0"/>
                <a:cs typeface="Times New Roman" panose="02020603050405020304" pitchFamily="18" charset="0"/>
              </a:rPr>
              <a:t>ossicles</a:t>
            </a:r>
            <a:r>
              <a:rPr lang="en-US" altLang="en-US" sz="2800" smtClean="0">
                <a:latin typeface="Times New Roman" panose="02020603050405020304" pitchFamily="18" charset="0"/>
                <a:cs typeface="Times New Roman" panose="02020603050405020304" pitchFamily="18" charset="0"/>
              </a:rPr>
              <a:t>. </a:t>
            </a:r>
            <a:endParaRPr lang="en-US" altLang="en-US" sz="2800">
              <a:latin typeface="Times New Roman" panose="02020603050405020304" pitchFamily="18" charset="0"/>
              <a:cs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1">
            <a:extLst>
              <a:ext uri="{FF2B5EF4-FFF2-40B4-BE49-F238E27FC236}">
                <a16:creationId xmlns="" xmlns:a16="http://schemas.microsoft.com/office/drawing/2014/main" id="{750D99E1-6CD2-4C67-ADB0-C3C20F61DDC0}"/>
              </a:ext>
            </a:extLst>
          </p:cNvPr>
          <p:cNvSpPr>
            <a:spLocks noGrp="1"/>
          </p:cNvSpPr>
          <p:nvPr>
            <p:ph idx="1"/>
          </p:nvPr>
        </p:nvSpPr>
        <p:spPr>
          <a:xfrm>
            <a:off x="900545" y="1451264"/>
            <a:ext cx="9947564" cy="3955472"/>
          </a:xfrm>
        </p:spPr>
        <p:txBody>
          <a:bodyPr>
            <a:normAutofit/>
          </a:bodyPr>
          <a:lstStyle/>
          <a:p>
            <a:pPr eaLnBrk="1" hangingPunct="1"/>
            <a:r>
              <a:rPr lang="en-US" altLang="en-US" smtClean="0">
                <a:latin typeface="Times New Roman" panose="02020603050405020304" pitchFamily="18" charset="0"/>
                <a:cs typeface="Times New Roman" panose="02020603050405020304" pitchFamily="18" charset="0"/>
              </a:rPr>
              <a:t>Surgical treatment</a:t>
            </a:r>
            <a:r>
              <a:rPr lang="sr-Cyrl-RS" altLang="en-US" smtClean="0">
                <a:latin typeface="Times New Roman" panose="02020603050405020304" pitchFamily="18" charset="0"/>
                <a:cs typeface="Times New Roman" panose="02020603050405020304" pitchFamily="18" charset="0"/>
              </a:rPr>
              <a:t> – </a:t>
            </a:r>
            <a:r>
              <a:rPr lang="en-US" altLang="en-US" smtClean="0">
                <a:latin typeface="Times New Roman" panose="02020603050405020304" pitchFamily="18" charset="0"/>
                <a:cs typeface="Times New Roman" panose="02020603050405020304" pitchFamily="18" charset="0"/>
              </a:rPr>
              <a:t>Reconstruction of external ear canal and auditory </a:t>
            </a:r>
            <a:r>
              <a:rPr lang="en-US" altLang="en-US" err="1" smtClean="0">
                <a:latin typeface="Times New Roman" panose="02020603050405020304" pitchFamily="18" charset="0"/>
                <a:cs typeface="Times New Roman" panose="02020603050405020304" pitchFamily="18" charset="0"/>
              </a:rPr>
              <a:t>ossicles</a:t>
            </a:r>
            <a:r>
              <a:rPr lang="en-US" altLang="en-US" smtClean="0">
                <a:latin typeface="Times New Roman" panose="02020603050405020304" pitchFamily="18" charset="0"/>
                <a:cs typeface="Times New Roman" panose="02020603050405020304" pitchFamily="18" charset="0"/>
              </a:rPr>
              <a:t>  (before school-age).</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In case of bilateral anomalies early auditory rehabilitation using hearing aid is a necessity (around 3</a:t>
            </a:r>
            <a:r>
              <a:rPr lang="en-US" altLang="en-US" baseline="30000" smtClean="0">
                <a:latin typeface="Times New Roman" panose="02020603050405020304" pitchFamily="18" charset="0"/>
                <a:cs typeface="Times New Roman" panose="02020603050405020304" pitchFamily="18" charset="0"/>
              </a:rPr>
              <a:t>rd</a:t>
            </a:r>
            <a:r>
              <a:rPr lang="en-US" altLang="en-US" smtClean="0">
                <a:latin typeface="Times New Roman" panose="02020603050405020304" pitchFamily="18" charset="0"/>
                <a:cs typeface="Times New Roman" panose="02020603050405020304" pitchFamily="18" charset="0"/>
              </a:rPr>
              <a:t> month), to stimulate development of the speech.</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Surgery on one of the malformed ears is performed after 4</a:t>
            </a:r>
            <a:r>
              <a:rPr lang="en-US" altLang="en-US" baseline="30000" smtClean="0">
                <a:latin typeface="Times New Roman" panose="02020603050405020304" pitchFamily="18" charset="0"/>
                <a:cs typeface="Times New Roman" panose="02020603050405020304" pitchFamily="18" charset="0"/>
              </a:rPr>
              <a:t>th</a:t>
            </a:r>
            <a:r>
              <a:rPr lang="en-US" altLang="en-US" smtClean="0">
                <a:latin typeface="Times New Roman" panose="02020603050405020304" pitchFamily="18" charset="0"/>
                <a:cs typeface="Times New Roman" panose="02020603050405020304" pitchFamily="18" charset="0"/>
              </a:rPr>
              <a:t> year of life. </a:t>
            </a:r>
            <a:endParaRPr lang="en-US" altLang="en-US">
              <a:latin typeface="Times New Roman" panose="02020603050405020304" pitchFamily="18" charset="0"/>
              <a:cs typeface="Times New Roman" panose="02020603050405020304" pitchFamily="18" charset="0"/>
            </a:endParaRPr>
          </a:p>
          <a:p>
            <a:pPr eaLnBrk="1" hangingPunct="1"/>
            <a:endParaRPr lang="en-US"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AB83492E-949E-446A-BE02-881612CDA380}"/>
              </a:ext>
            </a:extLst>
          </p:cNvPr>
          <p:cNvSpPr>
            <a:spLocks noGrp="1"/>
          </p:cNvSpPr>
          <p:nvPr>
            <p:ph type="title"/>
          </p:nvPr>
        </p:nvSpPr>
        <p:spPr>
          <a:xfrm>
            <a:off x="838200" y="568036"/>
            <a:ext cx="10515600" cy="1325563"/>
          </a:xfrm>
        </p:spPr>
        <p:txBody>
          <a:bodyPr>
            <a:normAutofit/>
          </a:bodyPr>
          <a:lstStyle/>
          <a:p>
            <a:pPr algn="ctr">
              <a:defRPr/>
            </a:pPr>
            <a:r>
              <a:rPr lang="en-US" b="1" smtClean="0">
                <a:latin typeface="Times New Roman" pitchFamily="18" charset="0"/>
                <a:cs typeface="Times New Roman" pitchFamily="18" charset="0"/>
              </a:rPr>
              <a:t>Congenital malformations of the inner ear</a:t>
            </a:r>
            <a:endParaRPr lang="en-US" b="1">
              <a:latin typeface="Times New Roman" pitchFamily="18" charset="0"/>
              <a:cs typeface="Times New Roman" pitchFamily="18" charset="0"/>
            </a:endParaRPr>
          </a:p>
        </p:txBody>
      </p:sp>
      <p:sp>
        <p:nvSpPr>
          <p:cNvPr id="41986" name="Content Placeholder 1">
            <a:extLst>
              <a:ext uri="{FF2B5EF4-FFF2-40B4-BE49-F238E27FC236}">
                <a16:creationId xmlns="" xmlns:a16="http://schemas.microsoft.com/office/drawing/2014/main" id="{34D62DCA-40E9-416F-886F-5004306228A8}"/>
              </a:ext>
            </a:extLst>
          </p:cNvPr>
          <p:cNvSpPr>
            <a:spLocks noGrp="1"/>
          </p:cNvSpPr>
          <p:nvPr>
            <p:ph idx="1"/>
          </p:nvPr>
        </p:nvSpPr>
        <p:spPr>
          <a:xfrm>
            <a:off x="734288" y="2298557"/>
            <a:ext cx="10515599" cy="3991407"/>
          </a:xfrm>
        </p:spPr>
        <p:txBody>
          <a:bodyPr>
            <a:normAutofit/>
          </a:bodyPr>
          <a:lstStyle/>
          <a:p>
            <a:pPr eaLnBrk="1" hangingPunct="1"/>
            <a:r>
              <a:rPr lang="en-US" altLang="en-US" b="1" dirty="0" smtClean="0">
                <a:latin typeface="Times New Roman" panose="02020603050405020304" pitchFamily="18" charset="0"/>
                <a:cs typeface="Times New Roman" panose="02020603050405020304" pitchFamily="18" charset="0"/>
              </a:rPr>
              <a:t>Isolated – </a:t>
            </a:r>
            <a:r>
              <a:rPr lang="en-US" altLang="en-US" dirty="0" smtClean="0">
                <a:latin typeface="Times New Roman" panose="02020603050405020304" pitchFamily="18" charset="0"/>
                <a:cs typeface="Times New Roman" panose="02020603050405020304" pitchFamily="18" charset="0"/>
              </a:rPr>
              <a:t>Parts of membranous or bony labyrinth are affected.</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b="1" dirty="0" smtClean="0">
                <a:latin typeface="Times New Roman" panose="02020603050405020304" pitchFamily="18" charset="0"/>
                <a:cs typeface="Times New Roman" panose="02020603050405020304" pitchFamily="18" charset="0"/>
              </a:rPr>
              <a:t>Combined  </a:t>
            </a:r>
            <a:r>
              <a:rPr lang="en-US" altLang="en-US" dirty="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Present together with external or middle ear anomalies or different developmental disorders of head and face. </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Inner ear </a:t>
            </a:r>
            <a:r>
              <a:rPr lang="en-US" altLang="en-US" dirty="0" err="1" smtClean="0">
                <a:latin typeface="Times New Roman" panose="02020603050405020304" pitchFamily="18" charset="0"/>
                <a:cs typeface="Times New Roman" panose="02020603050405020304" pitchFamily="18" charset="0"/>
              </a:rPr>
              <a:t>dysplasias</a:t>
            </a:r>
            <a:r>
              <a:rPr lang="en-US" altLang="en-US" dirty="0" smtClean="0">
                <a:latin typeface="Times New Roman" panose="02020603050405020304" pitchFamily="18" charset="0"/>
                <a:cs typeface="Times New Roman" panose="02020603050405020304" pitchFamily="18" charset="0"/>
              </a:rPr>
              <a:t> are defined as incomplete or aberrant development of inner ear structures, most often as a consequence of chromosomal aberrations</a:t>
            </a:r>
            <a:r>
              <a:rPr lang="en-US" altLang="en-US" b="1" dirty="0" smtClean="0">
                <a:latin typeface="Times New Roman" panose="02020603050405020304" pitchFamily="18" charset="0"/>
                <a:cs typeface="Times New Roman" panose="02020603050405020304" pitchFamily="18" charset="0"/>
              </a:rPr>
              <a:t>.</a:t>
            </a:r>
            <a:endParaRPr lang="en-US" altLang="en-US" b="1" dirty="0">
              <a:latin typeface="Times New Roman" panose="02020603050405020304" pitchFamily="18" charset="0"/>
              <a:cs typeface="Times New Roman" panose="02020603050405020304" pitchFamily="18" charset="0"/>
            </a:endParaRPr>
          </a:p>
          <a:p>
            <a:pPr eaLnBrk="1" hangingPunct="1"/>
            <a:r>
              <a:rPr lang="en-US" altLang="en-US" dirty="0" err="1" smtClean="0">
                <a:latin typeface="Times New Roman" panose="02020603050405020304" pitchFamily="18" charset="0"/>
                <a:cs typeface="Times New Roman" panose="02020603050405020304" pitchFamily="18" charset="0"/>
              </a:rPr>
              <a:t>Pатau</a:t>
            </a:r>
            <a:r>
              <a:rPr lang="en-US" altLang="en-US" dirty="0" smtClean="0">
                <a:latin typeface="Times New Roman" panose="02020603050405020304" pitchFamily="18" charset="0"/>
                <a:cs typeface="Times New Roman" panose="02020603050405020304" pitchFamily="18" charset="0"/>
              </a:rPr>
              <a:t> </a:t>
            </a:r>
            <a:r>
              <a:rPr lang="sr-Latn-RS" altLang="en-US" dirty="0">
                <a:latin typeface="Times New Roman" panose="02020603050405020304" pitchFamily="18" charset="0"/>
                <a:cs typeface="Times New Roman" panose="02020603050405020304" pitchFamily="18" charset="0"/>
              </a:rPr>
              <a:t>S</a:t>
            </a:r>
            <a:r>
              <a:rPr lang="en-US" altLang="en-US" dirty="0">
                <a:latin typeface="Times New Roman" panose="02020603050405020304" pitchFamily="18" charset="0"/>
                <a:cs typeface="Times New Roman" panose="02020603050405020304" pitchFamily="18" charset="0"/>
              </a:rPr>
              <a:t>y </a:t>
            </a:r>
            <a:r>
              <a:rPr lang="en-US" altLang="en-US" dirty="0" smtClean="0">
                <a:latin typeface="Times New Roman" panose="02020603050405020304" pitchFamily="18" charset="0"/>
                <a:cs typeface="Times New Roman" panose="02020603050405020304" pitchFamily="18" charset="0"/>
              </a:rPr>
              <a:t>(trisomy 13), </a:t>
            </a:r>
            <a:r>
              <a:rPr lang="en-US" altLang="en-US" dirty="0" err="1">
                <a:latin typeface="Times New Roman" panose="02020603050405020304" pitchFamily="18" charset="0"/>
                <a:cs typeface="Times New Roman" panose="02020603050405020304" pitchFamily="18" charset="0"/>
              </a:rPr>
              <a:t>Mondiny</a:t>
            </a:r>
            <a:r>
              <a:rPr lang="en-US" altLang="en-US" dirty="0">
                <a:latin typeface="Times New Roman" panose="02020603050405020304" pitchFamily="18" charset="0"/>
                <a:cs typeface="Times New Roman" panose="02020603050405020304" pitchFamily="18" charset="0"/>
              </a:rPr>
              <a:t> </a:t>
            </a:r>
            <a:r>
              <a:rPr lang="sr-Latn-RS" altLang="en-US" dirty="0">
                <a:latin typeface="Times New Roman" panose="02020603050405020304" pitchFamily="18" charset="0"/>
                <a:cs typeface="Times New Roman" panose="02020603050405020304" pitchFamily="18" charset="0"/>
              </a:rPr>
              <a:t>S</a:t>
            </a:r>
            <a:r>
              <a:rPr lang="en-US" altLang="en-US" dirty="0">
                <a:latin typeface="Times New Roman" panose="02020603050405020304" pitchFamily="18" charset="0"/>
                <a:cs typeface="Times New Roman" panose="02020603050405020304" pitchFamily="18" charset="0"/>
              </a:rPr>
              <a:t>y, </a:t>
            </a:r>
            <a:r>
              <a:rPr lang="en-US" altLang="en-US" dirty="0" smtClean="0">
                <a:latin typeface="Times New Roman" panose="02020603050405020304" pitchFamily="18" charset="0"/>
                <a:cs typeface="Times New Roman" panose="02020603050405020304" pitchFamily="18" charset="0"/>
              </a:rPr>
              <a:t>Down </a:t>
            </a:r>
            <a:r>
              <a:rPr lang="sr-Latn-RS" altLang="en-US" dirty="0">
                <a:latin typeface="Times New Roman" panose="02020603050405020304" pitchFamily="18" charset="0"/>
                <a:cs typeface="Times New Roman" panose="02020603050405020304" pitchFamily="18" charset="0"/>
              </a:rPr>
              <a:t>S</a:t>
            </a:r>
            <a:r>
              <a:rPr lang="en-US" altLang="en-US" dirty="0">
                <a:latin typeface="Times New Roman" panose="02020603050405020304" pitchFamily="18" charset="0"/>
                <a:cs typeface="Times New Roman" panose="02020603050405020304" pitchFamily="18" charset="0"/>
              </a:rPr>
              <a:t>y </a:t>
            </a:r>
            <a:r>
              <a:rPr lang="en-US" altLang="en-US" dirty="0" smtClean="0">
                <a:latin typeface="Times New Roman" panose="02020603050405020304" pitchFamily="18" charset="0"/>
                <a:cs typeface="Times New Roman" panose="02020603050405020304" pitchFamily="18" charset="0"/>
              </a:rPr>
              <a:t>(trisomy 18).  </a:t>
            </a:r>
            <a:endParaRPr lang="en-US" altLang="en-US" dirty="0">
              <a:latin typeface="Times New Roman" panose="02020603050405020304" pitchFamily="18" charset="0"/>
              <a:cs typeface="Times New Roman" panose="02020603050405020304" pitchFamily="18" charset="0"/>
            </a:endParaRPr>
          </a:p>
          <a:p>
            <a:pPr eaLnBrk="1" hangingPunct="1"/>
            <a:endParaRPr lang="en-US"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86ECF00-A6CF-4569-B91E-B626F3A53BC5}"/>
              </a:ext>
            </a:extLst>
          </p:cNvPr>
          <p:cNvSpPr>
            <a:spLocks noGrp="1"/>
          </p:cNvSpPr>
          <p:nvPr>
            <p:ph type="ctrTitle"/>
          </p:nvPr>
        </p:nvSpPr>
        <p:spPr>
          <a:xfrm>
            <a:off x="1905000" y="1371599"/>
            <a:ext cx="7772400" cy="2143957"/>
          </a:xfrm>
        </p:spPr>
        <p:txBody>
          <a:bodyPr>
            <a:normAutofit/>
          </a:bodyPr>
          <a:lstStyle/>
          <a:p>
            <a:pPr>
              <a:defRPr/>
            </a:pPr>
            <a:r>
              <a:rPr lang="en-US" sz="8000" smtClean="0">
                <a:latin typeface="Times New Roman" pitchFamily="18" charset="0"/>
                <a:cs typeface="Times New Roman" pitchFamily="18" charset="0"/>
              </a:rPr>
              <a:t>Ear trauma</a:t>
            </a:r>
            <a:endParaRPr lang="en-US" sz="8000">
              <a:latin typeface="Times New Roman" pitchFamily="18" charset="0"/>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 xmlns:a16="http://schemas.microsoft.com/office/drawing/2014/main" id="{222FFFF6-30D9-4322-A2A6-66A7E683FC28}"/>
              </a:ext>
            </a:extLst>
          </p:cNvPr>
          <p:cNvSpPr>
            <a:spLocks noGrp="1"/>
          </p:cNvSpPr>
          <p:nvPr>
            <p:ph idx="1"/>
          </p:nvPr>
        </p:nvSpPr>
        <p:spPr/>
        <p:txBody>
          <a:bodyPr/>
          <a:lstStyle/>
          <a:p>
            <a:pPr eaLnBrk="1" hangingPunct="1"/>
            <a:r>
              <a:rPr lang="en-US" altLang="en-US" smtClean="0">
                <a:latin typeface="Times New Roman" panose="02020603050405020304" pitchFamily="18" charset="0"/>
                <a:cs typeface="Times New Roman" panose="02020603050405020304" pitchFamily="18" charset="0"/>
              </a:rPr>
              <a:t>The external ear</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The middle ear</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The inner ear</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56E83B30-5966-4332-9013-A21E9867190F}"/>
              </a:ext>
            </a:extLst>
          </p:cNvPr>
          <p:cNvSpPr>
            <a:spLocks noGrp="1"/>
          </p:cNvSpPr>
          <p:nvPr>
            <p:ph type="title"/>
          </p:nvPr>
        </p:nvSpPr>
        <p:spPr/>
        <p:txBody>
          <a:bodyPr/>
          <a:lstStyle/>
          <a:p>
            <a:pPr>
              <a:defRPr/>
            </a:pPr>
            <a:r>
              <a:rPr lang="en-US" smtClean="0">
                <a:latin typeface="Times New Roman" pitchFamily="18" charset="0"/>
                <a:cs typeface="Times New Roman" pitchFamily="18" charset="0"/>
              </a:rPr>
              <a:t>Ear trauma</a:t>
            </a:r>
            <a:endParaRPr lang="en-US">
              <a:latin typeface="Times New Roman" pitchFamily="18" charset="0"/>
              <a:cs typeface="Times New Roman"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 xmlns:a16="http://schemas.microsoft.com/office/drawing/2014/main" id="{E73EA733-28A7-4D84-9D3A-5140855EA059}"/>
              </a:ext>
            </a:extLst>
          </p:cNvPr>
          <p:cNvSpPr>
            <a:spLocks noGrp="1"/>
          </p:cNvSpPr>
          <p:nvPr>
            <p:ph idx="1"/>
          </p:nvPr>
        </p:nvSpPr>
        <p:spPr/>
        <p:txBody>
          <a:bodyPr/>
          <a:lstStyle/>
          <a:p>
            <a:pPr eaLnBrk="1" hangingPunct="1"/>
            <a:r>
              <a:rPr lang="en-US" altLang="en-US" b="1" i="1" smtClean="0">
                <a:latin typeface="Times New Roman" panose="02020603050405020304" pitchFamily="18" charset="0"/>
                <a:cs typeface="Times New Roman" panose="02020603050405020304" pitchFamily="18" charset="0"/>
              </a:rPr>
              <a:t>Injuries of the auricle</a:t>
            </a:r>
            <a:endParaRPr lang="en-US" altLang="en-US" b="1" i="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Mechanical (open and closed)</a:t>
            </a:r>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Physical force</a:t>
            </a:r>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Chemical</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BC56857D-84DC-447B-84B8-7E3187BCD8EB}"/>
              </a:ext>
            </a:extLst>
          </p:cNvPr>
          <p:cNvSpPr>
            <a:spLocks noGrp="1"/>
          </p:cNvSpPr>
          <p:nvPr>
            <p:ph type="title"/>
          </p:nvPr>
        </p:nvSpPr>
        <p:spPr/>
        <p:txBody>
          <a:bodyPr/>
          <a:lstStyle/>
          <a:p>
            <a:pPr>
              <a:defRPr/>
            </a:pPr>
            <a:r>
              <a:rPr lang="en-US" smtClean="0">
                <a:latin typeface="Times New Roman" pitchFamily="18" charset="0"/>
                <a:cs typeface="Times New Roman" pitchFamily="18" charset="0"/>
              </a:rPr>
              <a:t>Injuries of the external ear</a:t>
            </a:r>
            <a:endParaRPr lang="en-US">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 xmlns:a16="http://schemas.microsoft.com/office/drawing/2014/main" id="{DFB88CA6-3E71-4D90-A546-898960725A9A}"/>
              </a:ext>
            </a:extLst>
          </p:cNvPr>
          <p:cNvSpPr>
            <a:spLocks noGrp="1"/>
          </p:cNvSpPr>
          <p:nvPr>
            <p:ph idx="1"/>
          </p:nvPr>
        </p:nvSpPr>
        <p:spPr/>
        <p:txBody>
          <a:bodyPr/>
          <a:lstStyle/>
          <a:p>
            <a:pPr eaLnBrk="1" hangingPunct="1"/>
            <a:r>
              <a:rPr lang="en-US" altLang="en-US" smtClean="0">
                <a:latin typeface="Times New Roman" panose="02020603050405020304" pitchFamily="18" charset="0"/>
                <a:cs typeface="Times New Roman" panose="02020603050405020304" pitchFamily="18" charset="0"/>
              </a:rPr>
              <a:t>Sharp mechanical force</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lvl="1"/>
            <a:r>
              <a:rPr lang="en-US" altLang="en-US" sz="2800" smtClean="0">
                <a:latin typeface="Times New Roman" panose="02020603050405020304" pitchFamily="18" charset="0"/>
                <a:cs typeface="Times New Roman" panose="02020603050405020304" pitchFamily="18" charset="0"/>
              </a:rPr>
              <a:t>Cuts</a:t>
            </a:r>
            <a:endParaRPr lang="en-US" altLang="en-US" sz="2800">
              <a:latin typeface="Times New Roman" panose="02020603050405020304" pitchFamily="18" charset="0"/>
              <a:cs typeface="Times New Roman" panose="02020603050405020304" pitchFamily="18" charset="0"/>
            </a:endParaRPr>
          </a:p>
          <a:p>
            <a:pPr lvl="1"/>
            <a:r>
              <a:rPr lang="en-US" altLang="en-US" sz="2800" smtClean="0">
                <a:latin typeface="Times New Roman" panose="02020603050405020304" pitchFamily="18" charset="0"/>
                <a:cs typeface="Times New Roman" panose="02020603050405020304" pitchFamily="18" charset="0"/>
              </a:rPr>
              <a:t>Lacerations </a:t>
            </a:r>
            <a:endParaRPr lang="en-US" altLang="en-US" sz="2800">
              <a:latin typeface="Times New Roman" panose="02020603050405020304" pitchFamily="18" charset="0"/>
              <a:cs typeface="Times New Roman" panose="02020603050405020304" pitchFamily="18" charset="0"/>
            </a:endParaRPr>
          </a:p>
          <a:p>
            <a:pPr lvl="1"/>
            <a:r>
              <a:rPr lang="en-US" altLang="en-US" sz="2800" smtClean="0">
                <a:latin typeface="Times New Roman" panose="02020603050405020304" pitchFamily="18" charset="0"/>
                <a:cs typeface="Times New Roman" panose="02020603050405020304" pitchFamily="18" charset="0"/>
              </a:rPr>
              <a:t>Amputations</a:t>
            </a:r>
            <a:r>
              <a:rPr lang="sr-Cyrl-RS" altLang="en-US" sz="2800" smtClean="0">
                <a:latin typeface="Times New Roman" panose="02020603050405020304" pitchFamily="18" charset="0"/>
                <a:cs typeface="Times New Roman" panose="02020603050405020304" pitchFamily="18" charset="0"/>
              </a:rPr>
              <a:t> (</a:t>
            </a:r>
            <a:r>
              <a:rPr lang="en-US" altLang="en-US" sz="2800" smtClean="0">
                <a:latin typeface="Times New Roman" panose="02020603050405020304" pitchFamily="18" charset="0"/>
                <a:cs typeface="Times New Roman" panose="02020603050405020304" pitchFamily="18" charset="0"/>
              </a:rPr>
              <a:t>partial or complete)</a:t>
            </a:r>
            <a:endParaRPr lang="en-US" altLang="en-US" sz="2800">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Most common causes are severe head injuries in traffic accidents</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6F5DE87E-E83D-4007-8C93-DDB8EA57A56E}"/>
              </a:ext>
            </a:extLst>
          </p:cNvPr>
          <p:cNvSpPr>
            <a:spLocks noGrp="1"/>
          </p:cNvSpPr>
          <p:nvPr>
            <p:ph type="title"/>
          </p:nvPr>
        </p:nvSpPr>
        <p:spPr/>
        <p:txBody>
          <a:bodyPr>
            <a:normAutofit/>
          </a:bodyPr>
          <a:lstStyle/>
          <a:p>
            <a:pPr>
              <a:defRPr/>
            </a:pPr>
            <a:r>
              <a:rPr lang="en-US" smtClean="0">
                <a:latin typeface="Times New Roman" pitchFamily="18" charset="0"/>
                <a:cs typeface="Times New Roman" pitchFamily="18" charset="0"/>
              </a:rPr>
              <a:t>Open mechanical injuries of the auricle</a:t>
            </a:r>
            <a:endParaRPr lang="en-US">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 xmlns:a16="http://schemas.microsoft.com/office/drawing/2014/main" id="{5CF357B1-32D5-4AE2-BC06-3A831964FA25}"/>
              </a:ext>
            </a:extLst>
          </p:cNvPr>
          <p:cNvSpPr>
            <a:spLocks noGrp="1"/>
          </p:cNvSpPr>
          <p:nvPr>
            <p:ph idx="1"/>
          </p:nvPr>
        </p:nvSpPr>
        <p:spPr/>
        <p:txBody>
          <a:bodyPr/>
          <a:lstStyle/>
          <a:p>
            <a:pPr eaLnBrk="1" hangingPunct="1"/>
            <a:r>
              <a:rPr lang="en-US" altLang="en-US" smtClean="0">
                <a:latin typeface="Times New Roman" panose="02020603050405020304" pitchFamily="18" charset="0"/>
                <a:cs typeface="Times New Roman" panose="02020603050405020304" pitchFamily="18" charset="0"/>
              </a:rPr>
              <a:t>Depends on the extent of the injury</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Basic principles:</a:t>
            </a:r>
            <a:r>
              <a:rPr lang="sr-Cyrl-RS" altLang="en-US" smtClean="0">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early suture, tissue preservation, prevention of the infection</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Only skin is sutured (not the cartilage), TT, antibiotics</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Complete auricle amputation require early suture (2 hour time window) – poor prognosis</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8BF74DE5-FB27-47D2-990C-1545952DF73C}"/>
              </a:ext>
            </a:extLst>
          </p:cNvPr>
          <p:cNvSpPr>
            <a:spLocks noGrp="1"/>
          </p:cNvSpPr>
          <p:nvPr>
            <p:ph type="title"/>
          </p:nvPr>
        </p:nvSpPr>
        <p:spPr/>
        <p:txBody>
          <a:bodyPr/>
          <a:lstStyle/>
          <a:p>
            <a:pPr>
              <a:defRPr/>
            </a:pPr>
            <a:r>
              <a:rPr lang="en-US" smtClean="0">
                <a:latin typeface="Times New Roman" pitchFamily="18" charset="0"/>
                <a:cs typeface="Times New Roman" pitchFamily="18" charset="0"/>
              </a:rPr>
              <a:t>Treatment </a:t>
            </a:r>
            <a:endParaRPr lang="en-US">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a:extLst>
              <a:ext uri="{FF2B5EF4-FFF2-40B4-BE49-F238E27FC236}">
                <a16:creationId xmlns="" xmlns:a16="http://schemas.microsoft.com/office/drawing/2014/main" id="{3A531E23-3A36-44E8-AA27-AAC679E1749D}"/>
              </a:ext>
            </a:extLst>
          </p:cNvPr>
          <p:cNvSpPr>
            <a:spLocks noGrp="1"/>
          </p:cNvSpPr>
          <p:nvPr>
            <p:ph idx="1"/>
          </p:nvPr>
        </p:nvSpPr>
        <p:spPr>
          <a:xfrm>
            <a:off x="838200" y="958633"/>
            <a:ext cx="10515600" cy="4940733"/>
          </a:xfrm>
        </p:spPr>
        <p:txBody>
          <a:bodyPr>
            <a:normAutofit lnSpcReduction="10000"/>
          </a:bodyPr>
          <a:lstStyle/>
          <a:p>
            <a:pPr eaLnBrk="1" hangingPunct="1"/>
            <a:r>
              <a:rPr lang="en-US" altLang="en-US" sz="3200" b="1" i="1" smtClean="0">
                <a:latin typeface="Times New Roman" panose="02020603050405020304" pitchFamily="18" charset="0"/>
                <a:cs typeface="Times New Roman" panose="02020603050405020304" pitchFamily="18" charset="0"/>
              </a:rPr>
              <a:t>External ear canal</a:t>
            </a:r>
            <a:r>
              <a:rPr lang="sr-Cyrl-RS" altLang="en-US" sz="3200" b="1" i="1" smtClean="0">
                <a:latin typeface="Times New Roman" panose="02020603050405020304" pitchFamily="18" charset="0"/>
                <a:cs typeface="Times New Roman" panose="02020603050405020304" pitchFamily="18" charset="0"/>
              </a:rPr>
              <a:t>:</a:t>
            </a:r>
            <a:endParaRPr lang="sr-Cyrl-RS" altLang="en-US" sz="3200" b="1" i="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Begins to form during </a:t>
            </a:r>
            <a:r>
              <a:rPr lang="en-US" altLang="en-US" b="1" smtClean="0">
                <a:latin typeface="Times New Roman" panose="02020603050405020304" pitchFamily="18" charset="0"/>
                <a:cs typeface="Times New Roman" panose="02020603050405020304" pitchFamily="18" charset="0"/>
              </a:rPr>
              <a:t>8</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week of fetal development</a:t>
            </a:r>
            <a:r>
              <a:rPr lang="en-US" altLang="en-US" smtClean="0">
                <a:latin typeface="Times New Roman" panose="02020603050405020304" pitchFamily="18" charset="0"/>
                <a:cs typeface="Times New Roman" panose="02020603050405020304" pitchFamily="18" charset="0"/>
              </a:rPr>
              <a:t>, from </a:t>
            </a:r>
            <a:r>
              <a:rPr lang="en-US" altLang="en-US" b="1" smtClean="0">
                <a:latin typeface="Times New Roman" panose="02020603050405020304" pitchFamily="18" charset="0"/>
                <a:cs typeface="Times New Roman" panose="02020603050405020304" pitchFamily="18" charset="0"/>
              </a:rPr>
              <a:t>1</a:t>
            </a:r>
            <a:r>
              <a:rPr lang="en-US" altLang="en-US" b="1" baseline="30000" smtClean="0">
                <a:latin typeface="Times New Roman" panose="02020603050405020304" pitchFamily="18" charset="0"/>
                <a:cs typeface="Times New Roman" panose="02020603050405020304" pitchFamily="18" charset="0"/>
              </a:rPr>
              <a:t>st</a:t>
            </a:r>
            <a:r>
              <a:rPr lang="en-US" altLang="en-US" b="1" smtClean="0">
                <a:latin typeface="Times New Roman" panose="02020603050405020304" pitchFamily="18" charset="0"/>
                <a:cs typeface="Times New Roman" panose="02020603050405020304" pitchFamily="18" charset="0"/>
              </a:rPr>
              <a:t> pharyngeal cleft</a:t>
            </a:r>
            <a:r>
              <a:rPr lang="en-US" altLang="en-US" smtClean="0">
                <a:latin typeface="Times New Roman" panose="02020603050405020304" pitchFamily="18" charset="0"/>
                <a:cs typeface="Times New Roman" panose="02020603050405020304" pitchFamily="18" charset="0"/>
              </a:rPr>
              <a:t>. </a:t>
            </a:r>
          </a:p>
          <a:p>
            <a:r>
              <a:rPr lang="en-US" altLang="en-US" smtClean="0">
                <a:latin typeface="Times New Roman" panose="02020603050405020304" pitchFamily="18" charset="0"/>
                <a:cs typeface="Times New Roman" panose="02020603050405020304" pitchFamily="18" charset="0"/>
              </a:rPr>
              <a:t>During </a:t>
            </a:r>
            <a:r>
              <a:rPr lang="en-US" altLang="en-US" b="1" smtClean="0">
                <a:latin typeface="Times New Roman" panose="02020603050405020304" pitchFamily="18" charset="0"/>
                <a:cs typeface="Times New Roman" panose="02020603050405020304" pitchFamily="18" charset="0"/>
              </a:rPr>
              <a:t>3</a:t>
            </a:r>
            <a:r>
              <a:rPr lang="en-US" altLang="en-US" b="1" baseline="30000" smtClean="0">
                <a:latin typeface="Times New Roman" panose="02020603050405020304" pitchFamily="18" charset="0"/>
                <a:cs typeface="Times New Roman" panose="02020603050405020304" pitchFamily="18" charset="0"/>
              </a:rPr>
              <a:t>rd</a:t>
            </a:r>
            <a:r>
              <a:rPr lang="en-US" altLang="en-US" b="1" smtClean="0">
                <a:latin typeface="Times New Roman" panose="02020603050405020304" pitchFamily="18" charset="0"/>
                <a:cs typeface="Times New Roman" panose="02020603050405020304" pitchFamily="18" charset="0"/>
              </a:rPr>
              <a:t> month of fetal development</a:t>
            </a:r>
            <a:r>
              <a:rPr lang="en-US" altLang="en-US">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the meatus </a:t>
            </a:r>
            <a:r>
              <a:rPr lang="en-US" altLang="en-US">
                <a:latin typeface="Times New Roman" panose="02020603050405020304" pitchFamily="18" charset="0"/>
                <a:cs typeface="Times New Roman" panose="02020603050405020304" pitchFamily="18" charset="0"/>
              </a:rPr>
              <a:t>deepens by proliferation of </a:t>
            </a:r>
            <a:r>
              <a:rPr lang="en-US" altLang="en-US" smtClean="0">
                <a:latin typeface="Times New Roman" panose="02020603050405020304" pitchFamily="18" charset="0"/>
                <a:cs typeface="Times New Roman" panose="02020603050405020304" pitchFamily="18" charset="0"/>
              </a:rPr>
              <a:t>its ectoderm</a:t>
            </a:r>
            <a:r>
              <a:rPr lang="en-US" altLang="en-US">
                <a:latin typeface="Times New Roman" panose="02020603050405020304" pitchFamily="18" charset="0"/>
                <a:cs typeface="Times New Roman" panose="02020603050405020304" pitchFamily="18" charset="0"/>
              </a:rPr>
              <a:t>, and </a:t>
            </a:r>
            <a:r>
              <a:rPr lang="en-US" altLang="en-US" smtClean="0">
                <a:latin typeface="Times New Roman" panose="02020603050405020304" pitchFamily="18" charset="0"/>
                <a:cs typeface="Times New Roman" panose="02020603050405020304" pitchFamily="18" charset="0"/>
              </a:rPr>
              <a:t>an </a:t>
            </a:r>
            <a:r>
              <a:rPr lang="en-US" altLang="en-US">
                <a:latin typeface="Times New Roman" panose="02020603050405020304" pitchFamily="18" charset="0"/>
                <a:cs typeface="Times New Roman" panose="02020603050405020304" pitchFamily="18" charset="0"/>
              </a:rPr>
              <a:t>anteriorly placed bud of </a:t>
            </a:r>
            <a:r>
              <a:rPr lang="en-US" altLang="en-US" smtClean="0">
                <a:latin typeface="Times New Roman" panose="02020603050405020304" pitchFamily="18" charset="0"/>
                <a:cs typeface="Times New Roman" panose="02020603050405020304" pitchFamily="18" charset="0"/>
              </a:rPr>
              <a:t>epithelial cells </a:t>
            </a:r>
            <a:r>
              <a:rPr lang="en-US" altLang="en-US">
                <a:latin typeface="Times New Roman" panose="02020603050405020304" pitchFamily="18" charset="0"/>
                <a:cs typeface="Times New Roman" panose="02020603050405020304" pitchFamily="18" charset="0"/>
              </a:rPr>
              <a:t>expands vertically to form the skin, which will </a:t>
            </a:r>
            <a:r>
              <a:rPr lang="en-US" altLang="en-US" smtClean="0">
                <a:latin typeface="Times New Roman" panose="02020603050405020304" pitchFamily="18" charset="0"/>
                <a:cs typeface="Times New Roman" panose="02020603050405020304" pitchFamily="18" charset="0"/>
              </a:rPr>
              <a:t>cover the </a:t>
            </a:r>
            <a:r>
              <a:rPr lang="en-US" altLang="en-US">
                <a:latin typeface="Times New Roman" panose="02020603050405020304" pitchFamily="18" charset="0"/>
                <a:cs typeface="Times New Roman" panose="02020603050405020304" pitchFamily="18" charset="0"/>
              </a:rPr>
              <a:t>future tympanic </a:t>
            </a:r>
            <a:r>
              <a:rPr lang="en-US" altLang="en-US" smtClean="0">
                <a:latin typeface="Times New Roman" panose="02020603050405020304" pitchFamily="18" charset="0"/>
                <a:cs typeface="Times New Roman" panose="02020603050405020304" pitchFamily="18" charset="0"/>
              </a:rPr>
              <a:t>membrane.</a:t>
            </a:r>
          </a:p>
          <a:p>
            <a:r>
              <a:rPr lang="en-US" altLang="en-US">
                <a:latin typeface="Times New Roman" panose="02020603050405020304" pitchFamily="18" charset="0"/>
                <a:cs typeface="Times New Roman" panose="02020603050405020304" pitchFamily="18" charset="0"/>
              </a:rPr>
              <a:t>This clump of cells </a:t>
            </a:r>
            <a:r>
              <a:rPr lang="en-US" altLang="en-US" smtClean="0">
                <a:latin typeface="Times New Roman" panose="02020603050405020304" pitchFamily="18" charset="0"/>
                <a:cs typeface="Times New Roman" panose="02020603050405020304" pitchFamily="18" charset="0"/>
              </a:rPr>
              <a:t>then opens </a:t>
            </a:r>
            <a:r>
              <a:rPr lang="en-US" altLang="en-US">
                <a:latin typeface="Times New Roman" panose="02020603050405020304" pitchFamily="18" charset="0"/>
                <a:cs typeface="Times New Roman" panose="02020603050405020304" pitchFamily="18" charset="0"/>
              </a:rPr>
              <a:t>up as a slit to form the canal lumen </a:t>
            </a:r>
            <a:r>
              <a:rPr lang="en-US" altLang="en-US" b="1" smtClean="0">
                <a:latin typeface="Times New Roman" panose="02020603050405020304" pitchFamily="18" charset="0"/>
                <a:cs typeface="Times New Roman" panose="02020603050405020304" pitchFamily="18" charset="0"/>
              </a:rPr>
              <a:t>(from 20</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to 28</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week of fetal development)</a:t>
            </a:r>
            <a:r>
              <a:rPr lang="en-US" altLang="en-US" smtClean="0">
                <a:latin typeface="Times New Roman" panose="02020603050405020304" pitchFamily="18" charset="0"/>
                <a:cs typeface="Times New Roman" panose="02020603050405020304" pitchFamily="18" charset="0"/>
              </a:rPr>
              <a:t> and produce the </a:t>
            </a:r>
            <a:r>
              <a:rPr lang="en-US" altLang="en-US">
                <a:latin typeface="Times New Roman" panose="02020603050405020304" pitchFamily="18" charset="0"/>
                <a:cs typeface="Times New Roman" panose="02020603050405020304" pitchFamily="18" charset="0"/>
              </a:rPr>
              <a:t>pars </a:t>
            </a:r>
            <a:r>
              <a:rPr lang="en-US" altLang="en-US" err="1">
                <a:latin typeface="Times New Roman" panose="02020603050405020304" pitchFamily="18" charset="0"/>
                <a:cs typeface="Times New Roman" panose="02020603050405020304" pitchFamily="18" charset="0"/>
              </a:rPr>
              <a:t>tensa</a:t>
            </a:r>
            <a:r>
              <a:rPr lang="en-US" altLang="en-US">
                <a:latin typeface="Times New Roman" panose="02020603050405020304" pitchFamily="18" charset="0"/>
                <a:cs typeface="Times New Roman" panose="02020603050405020304" pitchFamily="18" charset="0"/>
              </a:rPr>
              <a:t> and deep external canal </a:t>
            </a:r>
            <a:r>
              <a:rPr lang="en-US" altLang="en-US" smtClean="0">
                <a:latin typeface="Times New Roman" panose="02020603050405020304" pitchFamily="18" charset="0"/>
                <a:cs typeface="Times New Roman" panose="02020603050405020304" pitchFamily="18" charset="0"/>
              </a:rPr>
              <a:t>epithelium </a:t>
            </a:r>
          </a:p>
          <a:p>
            <a:r>
              <a:rPr lang="en-US" altLang="en-US" smtClean="0">
                <a:latin typeface="Times New Roman" panose="02020603050405020304" pitchFamily="18" charset="0"/>
                <a:cs typeface="Times New Roman" panose="02020603050405020304" pitchFamily="18" charset="0"/>
              </a:rPr>
              <a:t>External ear canal reaches shape and size as in adults in early adolescent years. </a:t>
            </a:r>
            <a:endParaRPr lang="en-US" altLang="en-US">
              <a:latin typeface="Times New Roman" panose="02020603050405020304" pitchFamily="18" charset="0"/>
              <a:cs typeface="Times New Roman" panose="02020603050405020304" pitchFamily="18" charset="0"/>
            </a:endParaRPr>
          </a:p>
          <a:p>
            <a:pPr eaLnBrk="1" hangingPunct="1"/>
            <a:endParaRPr lang="en-US"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a:extLst>
              <a:ext uri="{FF2B5EF4-FFF2-40B4-BE49-F238E27FC236}">
                <a16:creationId xmlns="" xmlns:a16="http://schemas.microsoft.com/office/drawing/2014/main" id="{D84988EC-D966-46A9-8FBE-FB3905414B3B}"/>
              </a:ext>
            </a:extLst>
          </p:cNvPr>
          <p:cNvSpPr>
            <a:spLocks noGrp="1"/>
          </p:cNvSpPr>
          <p:nvPr>
            <p:ph idx="1"/>
          </p:nvPr>
        </p:nvSpPr>
        <p:spPr/>
        <p:txBody>
          <a:bodyPr/>
          <a:lstStyle/>
          <a:p>
            <a:pPr eaLnBrk="1" hangingPunct="1"/>
            <a:r>
              <a:rPr lang="en-US" altLang="en-US" smtClean="0">
                <a:latin typeface="Times New Roman" panose="02020603050405020304" pitchFamily="18" charset="0"/>
                <a:cs typeface="Times New Roman" panose="02020603050405020304" pitchFamily="18" charset="0"/>
              </a:rPr>
              <a:t>Blunt trauma</a:t>
            </a:r>
            <a:endParaRPr lang="en-US" altLang="en-US">
              <a:latin typeface="Times New Roman" panose="02020603050405020304" pitchFamily="18" charset="0"/>
              <a:cs typeface="Times New Roman" panose="02020603050405020304" pitchFamily="18" charset="0"/>
            </a:endParaRPr>
          </a:p>
          <a:p>
            <a:r>
              <a:rPr lang="en-US" altLang="en-US" sz="3600" b="1">
                <a:latin typeface="Times New Roman" panose="02020603050405020304" pitchFamily="18" charset="0"/>
                <a:cs typeface="Times New Roman" panose="02020603050405020304" pitchFamily="18" charset="0"/>
              </a:rPr>
              <a:t>Auricular </a:t>
            </a:r>
            <a:r>
              <a:rPr lang="en-US" altLang="en-US" sz="3600" b="1" smtClean="0">
                <a:latin typeface="Times New Roman" panose="02020603050405020304" pitchFamily="18" charset="0"/>
                <a:cs typeface="Times New Roman" panose="02020603050405020304" pitchFamily="18" charset="0"/>
              </a:rPr>
              <a:t>hematoma</a:t>
            </a:r>
          </a:p>
          <a:p>
            <a:r>
              <a:rPr lang="en-US" altLang="en-US" smtClean="0">
                <a:latin typeface="Times New Roman" panose="02020603050405020304" pitchFamily="18" charset="0"/>
                <a:cs typeface="Times New Roman" panose="02020603050405020304" pitchFamily="18" charset="0"/>
              </a:rPr>
              <a:t>Describes </a:t>
            </a:r>
            <a:r>
              <a:rPr lang="en-US" altLang="en-US">
                <a:latin typeface="Times New Roman" panose="02020603050405020304" pitchFamily="18" charset="0"/>
                <a:cs typeface="Times New Roman" panose="02020603050405020304" pitchFamily="18" charset="0"/>
              </a:rPr>
              <a:t>a collection of blood </a:t>
            </a:r>
            <a:r>
              <a:rPr lang="en-US" altLang="en-US" smtClean="0">
                <a:latin typeface="Times New Roman" panose="02020603050405020304" pitchFamily="18" charset="0"/>
                <a:cs typeface="Times New Roman" panose="02020603050405020304" pitchFamily="18" charset="0"/>
              </a:rPr>
              <a:t>cartilage and perichondrium of the auricle </a:t>
            </a:r>
            <a:r>
              <a:rPr lang="en-US" altLang="en-US">
                <a:latin typeface="Times New Roman" panose="02020603050405020304" pitchFamily="18" charset="0"/>
                <a:cs typeface="Times New Roman" panose="02020603050405020304" pitchFamily="18" charset="0"/>
              </a:rPr>
              <a:t>which typically results from blunt trauma during </a:t>
            </a:r>
            <a:r>
              <a:rPr lang="en-US" altLang="en-US" smtClean="0">
                <a:latin typeface="Times New Roman" panose="02020603050405020304" pitchFamily="18" charset="0"/>
                <a:cs typeface="Times New Roman" panose="02020603050405020304" pitchFamily="18" charset="0"/>
              </a:rPr>
              <a:t>sports.</a:t>
            </a:r>
          </a:p>
          <a:p>
            <a:r>
              <a:rPr lang="en-US" altLang="en-US">
                <a:latin typeface="Times New Roman" panose="02020603050405020304" pitchFamily="18" charset="0"/>
                <a:cs typeface="Times New Roman" panose="02020603050405020304" pitchFamily="18" charset="0"/>
              </a:rPr>
              <a:t>With trauma to the ear, the perichondrium and vasculature are damaged, causing separation from the underlying cartilage and resulting in a potential space for blood to accumulate.</a:t>
            </a:r>
          </a:p>
          <a:p>
            <a:pPr eaLnBrk="1" hangingPunct="1"/>
            <a:endParaRPr lang="en-US" altLang="en-US"/>
          </a:p>
        </p:txBody>
      </p:sp>
      <p:sp>
        <p:nvSpPr>
          <p:cNvPr id="3" name="Title 2">
            <a:extLst>
              <a:ext uri="{FF2B5EF4-FFF2-40B4-BE49-F238E27FC236}">
                <a16:creationId xmlns="" xmlns:a16="http://schemas.microsoft.com/office/drawing/2014/main" id="{98C6217C-0974-43C1-A74E-877C6E74E35F}"/>
              </a:ext>
            </a:extLst>
          </p:cNvPr>
          <p:cNvSpPr>
            <a:spLocks noGrp="1"/>
          </p:cNvSpPr>
          <p:nvPr>
            <p:ph type="title"/>
          </p:nvPr>
        </p:nvSpPr>
        <p:spPr/>
        <p:txBody>
          <a:bodyPr/>
          <a:lstStyle/>
          <a:p>
            <a:pPr>
              <a:defRPr/>
            </a:pPr>
            <a:r>
              <a:rPr lang="en-US" smtClean="0">
                <a:latin typeface="Times New Roman" pitchFamily="18" charset="0"/>
                <a:cs typeface="Times New Roman" pitchFamily="18" charset="0"/>
              </a:rPr>
              <a:t>Closed </a:t>
            </a:r>
            <a:r>
              <a:rPr lang="en-US">
                <a:latin typeface="Times New Roman" pitchFamily="18" charset="0"/>
                <a:cs typeface="Times New Roman" pitchFamily="18" charset="0"/>
              </a:rPr>
              <a:t>mechanical injuries of the auricle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 xmlns:a16="http://schemas.microsoft.com/office/drawing/2014/main" id="{3EC5EFB3-EAB5-4850-B5A5-611A1AEC90E5}"/>
              </a:ext>
            </a:extLst>
          </p:cNvPr>
          <p:cNvSpPr>
            <a:spLocks noGrp="1"/>
          </p:cNvSpPr>
          <p:nvPr>
            <p:ph idx="1"/>
          </p:nvPr>
        </p:nvSpPr>
        <p:spPr/>
        <p:txBody>
          <a:bodyPr/>
          <a:lstStyle/>
          <a:p>
            <a:pPr marL="0" indent="0" eaLnBrk="1" hangingPunct="1">
              <a:buNone/>
              <a:defRPr/>
            </a:pPr>
            <a:r>
              <a:rPr lang="en-US" altLang="en-US" sz="3200" b="1" i="1" dirty="0" smtClean="0">
                <a:latin typeface="Times New Roman" panose="02020603050405020304" pitchFamily="18" charset="0"/>
                <a:cs typeface="Times New Roman" panose="02020603050405020304" pitchFamily="18" charset="0"/>
              </a:rPr>
              <a:t>Clinical </a:t>
            </a:r>
            <a:r>
              <a:rPr lang="en-US" altLang="en-US" sz="3200" b="1" i="1" dirty="0" smtClean="0">
                <a:latin typeface="Times New Roman" panose="02020603050405020304" pitchFamily="18" charset="0"/>
                <a:cs typeface="Times New Roman" panose="02020603050405020304" pitchFamily="18" charset="0"/>
              </a:rPr>
              <a:t>presentation</a:t>
            </a:r>
            <a:endParaRPr lang="en-US" altLang="en-US" b="1" i="1" dirty="0">
              <a:latin typeface="Times New Roman" panose="02020603050405020304" pitchFamily="18" charset="0"/>
              <a:cs typeface="Times New Roman" panose="02020603050405020304" pitchFamily="18" charset="0"/>
            </a:endParaRPr>
          </a:p>
          <a:p>
            <a:pPr eaLnBrk="1" hangingPunct="1">
              <a:defRPr/>
            </a:pPr>
            <a:r>
              <a:rPr lang="en-US" altLang="en-US" dirty="0" smtClean="0">
                <a:latin typeface="Times New Roman" panose="02020603050405020304" pitchFamily="18" charset="0"/>
                <a:cs typeface="Times New Roman" panose="02020603050405020304" pitchFamily="18" charset="0"/>
              </a:rPr>
              <a:t>Auricle deformity</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defRPr/>
            </a:pPr>
            <a:r>
              <a:rPr lang="en-US" altLang="en-US" dirty="0" smtClean="0">
                <a:latin typeface="Times New Roman" panose="02020603050405020304" pitchFamily="18" charset="0"/>
                <a:cs typeface="Times New Roman" panose="02020603050405020304" pitchFamily="18" charset="0"/>
              </a:rPr>
              <a:t>Soft, painless blue-colored fluctuating swelling. </a:t>
            </a:r>
            <a:endParaRPr lang="en-US" altLang="en-US" dirty="0">
              <a:latin typeface="Times New Roman" panose="02020603050405020304" pitchFamily="18" charset="0"/>
              <a:cs typeface="Times New Roman" panose="02020603050405020304" pitchFamily="18" charset="0"/>
            </a:endParaRPr>
          </a:p>
          <a:p>
            <a:pPr eaLnBrk="1" hangingPunct="1">
              <a:defRPr/>
            </a:pPr>
            <a:r>
              <a:rPr lang="en-US" altLang="en-US" dirty="0" smtClean="0">
                <a:latin typeface="Times New Roman" panose="02020603050405020304" pitchFamily="18" charset="0"/>
                <a:cs typeface="Times New Roman" panose="02020603050405020304" pitchFamily="18" charset="0"/>
              </a:rPr>
              <a:t>Patient is usually asymptomatic in the beginning, can be unnoticed</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marL="109537" indent="0">
              <a:buNone/>
              <a:defRPr/>
            </a:pP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45619886-0B24-4DBC-8FAC-CBA2F42F6B3D}"/>
              </a:ext>
            </a:extLst>
          </p:cNvPr>
          <p:cNvSpPr>
            <a:spLocks noGrp="1"/>
          </p:cNvSpPr>
          <p:nvPr>
            <p:ph type="title"/>
          </p:nvPr>
        </p:nvSpPr>
        <p:spPr/>
        <p:txBody>
          <a:bodyPr/>
          <a:lstStyle/>
          <a:p>
            <a:pPr>
              <a:defRPr/>
            </a:pP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Content Placeholder 3">
            <a:extLst>
              <a:ext uri="{FF2B5EF4-FFF2-40B4-BE49-F238E27FC236}">
                <a16:creationId xmlns="" xmlns:a16="http://schemas.microsoft.com/office/drawing/2014/main" id="{BD4A2A6F-09ED-4326-9358-7CFEC850EF8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2819400" y="990600"/>
            <a:ext cx="6781800" cy="4116388"/>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a:extLst>
              <a:ext uri="{FF2B5EF4-FFF2-40B4-BE49-F238E27FC236}">
                <a16:creationId xmlns="" xmlns:a16="http://schemas.microsoft.com/office/drawing/2014/main" id="{9C17A91B-1A8B-47D7-B337-72D670A26496}"/>
              </a:ext>
            </a:extLst>
          </p:cNvPr>
          <p:cNvSpPr>
            <a:spLocks noGrp="1"/>
          </p:cNvSpPr>
          <p:nvPr>
            <p:ph idx="1"/>
          </p:nvPr>
        </p:nvSpPr>
        <p:spPr>
          <a:xfrm>
            <a:off x="810490" y="608807"/>
            <a:ext cx="10348741" cy="1871158"/>
          </a:xfrm>
        </p:spPr>
        <p:txBody>
          <a:bodyPr>
            <a:normAutofit/>
          </a:bodyPr>
          <a:lstStyle/>
          <a:p>
            <a:pPr eaLnBrk="1" hangingPunct="1"/>
            <a:r>
              <a:rPr lang="en-US" altLang="en-US" sz="2600" smtClean="0">
                <a:latin typeface="Times New Roman" panose="02020603050405020304" pitchFamily="18" charset="0"/>
                <a:cs typeface="Times New Roman" panose="02020603050405020304" pitchFamily="18" charset="0"/>
              </a:rPr>
              <a:t>Hematoma needs to be evacuated as soon as possible, since resorption is not possible as the cartilage does not have blood vessels. </a:t>
            </a:r>
            <a:endParaRPr lang="en-US" altLang="en-US" sz="2600">
              <a:latin typeface="Times New Roman" panose="02020603050405020304" pitchFamily="18" charset="0"/>
              <a:cs typeface="Times New Roman" panose="02020603050405020304" pitchFamily="18" charset="0"/>
            </a:endParaRPr>
          </a:p>
          <a:p>
            <a:pPr eaLnBrk="1" hangingPunct="1"/>
            <a:r>
              <a:rPr lang="en-US" altLang="en-US" sz="2600" smtClean="0">
                <a:latin typeface="Times New Roman" panose="02020603050405020304" pitchFamily="18" charset="0"/>
                <a:cs typeface="Times New Roman" panose="02020603050405020304" pitchFamily="18" charset="0"/>
              </a:rPr>
              <a:t>If not evacuated, aseptic necrosis of auricle cartilage can </a:t>
            </a:r>
            <a:r>
              <a:rPr lang="en-US" altLang="en-US" sz="2600" err="1" smtClean="0">
                <a:latin typeface="Times New Roman" panose="02020603050405020304" pitchFamily="18" charset="0"/>
                <a:cs typeface="Times New Roman" panose="02020603050405020304" pitchFamily="18" charset="0"/>
              </a:rPr>
              <a:t>occure</a:t>
            </a:r>
            <a:r>
              <a:rPr lang="en-US" altLang="en-US" sz="2600" smtClean="0">
                <a:latin typeface="Times New Roman" panose="02020603050405020304" pitchFamily="18" charset="0"/>
                <a:cs typeface="Times New Roman" panose="02020603050405020304" pitchFamily="18" charset="0"/>
              </a:rPr>
              <a:t>, leading to auricle deformities. </a:t>
            </a:r>
            <a:endParaRPr lang="en-US" altLang="en-US" sz="2600">
              <a:latin typeface="Times New Roman" panose="02020603050405020304" pitchFamily="18" charset="0"/>
              <a:cs typeface="Times New Roman" panose="02020603050405020304" pitchFamily="18" charset="0"/>
            </a:endParaRPr>
          </a:p>
        </p:txBody>
      </p:sp>
      <p:pic>
        <p:nvPicPr>
          <p:cNvPr id="17411" name="Picture 4" descr="otohematoma">
            <a:extLst>
              <a:ext uri="{FF2B5EF4-FFF2-40B4-BE49-F238E27FC236}">
                <a16:creationId xmlns="" xmlns:a16="http://schemas.microsoft.com/office/drawing/2014/main" id="{DC0046B6-A8F4-4DD3-974F-9633FD29AB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376" t="8420"/>
          <a:stretch>
            <a:fillRect/>
          </a:stretch>
        </p:blipFill>
        <p:spPr bwMode="auto">
          <a:xfrm>
            <a:off x="5517875" y="2263615"/>
            <a:ext cx="5446048" cy="441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 xmlns:a16="http://schemas.microsoft.com/office/drawing/2014/main" id="{1AC93F13-FB1D-4304-A2C3-263B0CC66B02}"/>
              </a:ext>
            </a:extLst>
          </p:cNvPr>
          <p:cNvSpPr>
            <a:spLocks noGrp="1"/>
          </p:cNvSpPr>
          <p:nvPr>
            <p:ph idx="1"/>
          </p:nvPr>
        </p:nvSpPr>
        <p:spPr/>
        <p:txBody>
          <a:bodyPr/>
          <a:lstStyle/>
          <a:p>
            <a:pPr marL="0" indent="0" eaLnBrk="1" hangingPunct="1">
              <a:buNone/>
            </a:pPr>
            <a:r>
              <a:rPr lang="en-US" altLang="en-US" sz="3200" b="1" i="1" dirty="0" smtClean="0">
                <a:latin typeface="Times New Roman" panose="02020603050405020304" pitchFamily="18" charset="0"/>
                <a:cs typeface="Times New Roman" panose="02020603050405020304" pitchFamily="18" charset="0"/>
              </a:rPr>
              <a:t>Treatment</a:t>
            </a:r>
            <a:endParaRPr lang="en-US" altLang="en-US" sz="3200" b="1" i="1"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Hematoma puncture early after injury</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If blood coagulates, incision is necessary</a:t>
            </a:r>
            <a:r>
              <a:rPr lang="sr-Cyrl-RS" altLang="en-US" dirty="0" smtClean="0">
                <a:latin typeface="Times New Roman" panose="02020603050405020304" pitchFamily="18" charset="0"/>
                <a:cs typeface="Times New Roman" panose="02020603050405020304" pitchFamily="18" charset="0"/>
              </a:rPr>
              <a:t>.</a:t>
            </a:r>
            <a:r>
              <a:rPr lang="en-US" altLang="en-US" dirty="0" smtClean="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Incision is always performed on the concave part of auricle</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After puncture/incision compressive bandage is placed</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Infection is prevented using antibiotics</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a:extLst>
              <a:ext uri="{FF2B5EF4-FFF2-40B4-BE49-F238E27FC236}">
                <a16:creationId xmlns="" xmlns:a16="http://schemas.microsoft.com/office/drawing/2014/main" id="{461A181B-F26E-48F8-9FC9-541C512618ED}"/>
              </a:ext>
            </a:extLst>
          </p:cNvPr>
          <p:cNvSpPr>
            <a:spLocks noGrp="1"/>
          </p:cNvSpPr>
          <p:nvPr>
            <p:ph idx="1"/>
          </p:nvPr>
        </p:nvSpPr>
        <p:spPr/>
        <p:txBody>
          <a:bodyPr/>
          <a:lstStyle/>
          <a:p>
            <a:pPr marL="0" indent="0" eaLnBrk="1" hangingPunct="1">
              <a:buNone/>
            </a:pPr>
            <a:r>
              <a:rPr lang="en-US" altLang="en-US" sz="3600" b="1" smtClean="0">
                <a:latin typeface="Times New Roman" panose="02020603050405020304" pitchFamily="18" charset="0"/>
                <a:cs typeface="Times New Roman" panose="02020603050405020304" pitchFamily="18" charset="0"/>
              </a:rPr>
              <a:t>Burns</a:t>
            </a:r>
            <a:endParaRPr lang="en-US" altLang="en-US" sz="3600" b="1" i="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Caused by high temperatures</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In 90% of cases are present with burns of other facial parts. </a:t>
            </a:r>
          </a:p>
          <a:p>
            <a:pPr eaLnBrk="1" hangingPunct="1"/>
            <a:r>
              <a:rPr lang="en-US" altLang="en-US" smtClean="0">
                <a:latin typeface="Times New Roman" panose="02020603050405020304" pitchFamily="18" charset="0"/>
                <a:cs typeface="Times New Roman" panose="02020603050405020304" pitchFamily="18" charset="0"/>
              </a:rPr>
              <a:t>In 25</a:t>
            </a:r>
            <a:r>
              <a:rPr lang="en-US" altLang="en-US">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of patients </a:t>
            </a:r>
            <a:r>
              <a:rPr lang="en-US" altLang="en-US" err="1" smtClean="0">
                <a:latin typeface="Times New Roman" panose="02020603050405020304" pitchFamily="18" charset="0"/>
                <a:cs typeface="Times New Roman" panose="02020603050405020304" pitchFamily="18" charset="0"/>
              </a:rPr>
              <a:t>perichondritis</a:t>
            </a:r>
            <a:r>
              <a:rPr lang="en-US" altLang="en-US" smtClean="0">
                <a:latin typeface="Times New Roman" panose="02020603050405020304" pitchFamily="18" charset="0"/>
                <a:cs typeface="Times New Roman" panose="02020603050405020304" pitchFamily="18" charset="0"/>
              </a:rPr>
              <a:t> develop</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If burns are cause by hot fluids, external ear canal, tympanic membrane and parts of middle ear can be affected.</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38A90C4A-A117-4D70-AF6C-2E3BF598DF98}"/>
              </a:ext>
            </a:extLst>
          </p:cNvPr>
          <p:cNvSpPr>
            <a:spLocks noGrp="1"/>
          </p:cNvSpPr>
          <p:nvPr>
            <p:ph type="title"/>
          </p:nvPr>
        </p:nvSpPr>
        <p:spPr/>
        <p:txBody>
          <a:bodyPr/>
          <a:lstStyle/>
          <a:p>
            <a:pPr>
              <a:defRPr/>
            </a:pPr>
            <a:r>
              <a:rPr lang="en-US" sz="4000" smtClean="0">
                <a:latin typeface="Times New Roman" pitchFamily="18" charset="0"/>
                <a:cs typeface="Times New Roman" pitchFamily="18" charset="0"/>
              </a:rPr>
              <a:t>Thermal injuries of the auricle</a:t>
            </a:r>
            <a:endParaRPr lang="en-US" sz="4000">
              <a:latin typeface="Times New Roman" pitchFamily="18" charset="0"/>
              <a:cs typeface="Times New Roman" pitchFamily="18"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a:extLst>
              <a:ext uri="{FF2B5EF4-FFF2-40B4-BE49-F238E27FC236}">
                <a16:creationId xmlns="" xmlns:a16="http://schemas.microsoft.com/office/drawing/2014/main" id="{2677610A-5F10-401C-B23E-D7324344A7A3}"/>
              </a:ext>
            </a:extLst>
          </p:cNvPr>
          <p:cNvSpPr>
            <a:spLocks noGrp="1"/>
          </p:cNvSpPr>
          <p:nvPr>
            <p:ph idx="1"/>
          </p:nvPr>
        </p:nvSpPr>
        <p:spPr>
          <a:xfrm>
            <a:off x="1981200" y="1447801"/>
            <a:ext cx="8229600" cy="4525963"/>
          </a:xfrm>
        </p:spPr>
        <p:txBody>
          <a:bodyPr/>
          <a:lstStyle/>
          <a:p>
            <a:pPr eaLnBrk="1" hangingPunct="1"/>
            <a:r>
              <a:rPr lang="en-US" altLang="en-US" smtClean="0">
                <a:latin typeface="Times New Roman" panose="02020603050405020304" pitchFamily="18" charset="0"/>
                <a:cs typeface="Times New Roman" panose="02020603050405020304" pitchFamily="18" charset="0"/>
              </a:rPr>
              <a:t>Four grades of burns</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lvl="1" eaLnBrk="1" hangingPunct="1"/>
            <a:r>
              <a:rPr lang="en-US" altLang="en-US" sz="2800">
                <a:latin typeface="Times New Roman" panose="02020603050405020304" pitchFamily="18" charset="0"/>
                <a:cs typeface="Times New Roman" panose="02020603050405020304" pitchFamily="18" charset="0"/>
              </a:rPr>
              <a:t>I </a:t>
            </a:r>
            <a:r>
              <a:rPr lang="en-US" altLang="en-US" sz="2800" smtClean="0">
                <a:latin typeface="Times New Roman" panose="02020603050405020304" pitchFamily="18" charset="0"/>
                <a:cs typeface="Times New Roman" panose="02020603050405020304" pitchFamily="18" charset="0"/>
              </a:rPr>
              <a:t>grade </a:t>
            </a:r>
            <a:r>
              <a:rPr lang="sr-Cyrl-RS" altLang="en-US" sz="2800">
                <a:latin typeface="Times New Roman" panose="02020603050405020304" pitchFamily="18" charset="0"/>
                <a:cs typeface="Times New Roman" panose="02020603050405020304" pitchFamily="18" charset="0"/>
              </a:rPr>
              <a:t>- </a:t>
            </a:r>
            <a:r>
              <a:rPr lang="en-US" altLang="en-US" sz="2800" smtClean="0">
                <a:latin typeface="Times New Roman" panose="02020603050405020304" pitchFamily="18" charset="0"/>
                <a:cs typeface="Times New Roman" panose="02020603050405020304" pitchFamily="18" charset="0"/>
              </a:rPr>
              <a:t>erythema</a:t>
            </a:r>
            <a:endParaRPr lang="en-US" altLang="en-US" sz="2800">
              <a:latin typeface="Times New Roman" panose="02020603050405020304" pitchFamily="18" charset="0"/>
              <a:cs typeface="Times New Roman" panose="02020603050405020304" pitchFamily="18" charset="0"/>
            </a:endParaRPr>
          </a:p>
          <a:p>
            <a:pPr lvl="1" eaLnBrk="1" hangingPunct="1"/>
            <a:r>
              <a:rPr lang="en-US" altLang="en-US" sz="2800">
                <a:latin typeface="Times New Roman" panose="02020603050405020304" pitchFamily="18" charset="0"/>
                <a:cs typeface="Times New Roman" panose="02020603050405020304" pitchFamily="18" charset="0"/>
              </a:rPr>
              <a:t>II </a:t>
            </a:r>
            <a:r>
              <a:rPr lang="en-US" altLang="en-US" sz="2800" smtClean="0">
                <a:latin typeface="Times New Roman" panose="02020603050405020304" pitchFamily="18" charset="0"/>
                <a:cs typeface="Times New Roman" panose="02020603050405020304" pitchFamily="18" charset="0"/>
              </a:rPr>
              <a:t>grade </a:t>
            </a:r>
            <a:r>
              <a:rPr lang="sr-Cyrl-RS" altLang="en-US" sz="2800">
                <a:latin typeface="Times New Roman" panose="02020603050405020304" pitchFamily="18" charset="0"/>
                <a:cs typeface="Times New Roman" panose="02020603050405020304" pitchFamily="18" charset="0"/>
              </a:rPr>
              <a:t>- </a:t>
            </a:r>
            <a:r>
              <a:rPr lang="en-US" altLang="en-US" sz="2800" smtClean="0">
                <a:latin typeface="Times New Roman" panose="02020603050405020304" pitchFamily="18" charset="0"/>
                <a:cs typeface="Times New Roman" panose="02020603050405020304" pitchFamily="18" charset="0"/>
              </a:rPr>
              <a:t>blisters</a:t>
            </a:r>
            <a:endParaRPr lang="en-US" altLang="en-US" sz="2800">
              <a:latin typeface="Times New Roman" panose="02020603050405020304" pitchFamily="18" charset="0"/>
              <a:cs typeface="Times New Roman" panose="02020603050405020304" pitchFamily="18" charset="0"/>
            </a:endParaRPr>
          </a:p>
          <a:p>
            <a:pPr lvl="1" eaLnBrk="1" hangingPunct="1"/>
            <a:r>
              <a:rPr lang="en-US" altLang="en-US" sz="2800">
                <a:latin typeface="Times New Roman" panose="02020603050405020304" pitchFamily="18" charset="0"/>
                <a:cs typeface="Times New Roman" panose="02020603050405020304" pitchFamily="18" charset="0"/>
              </a:rPr>
              <a:t>III </a:t>
            </a:r>
            <a:r>
              <a:rPr lang="en-US" altLang="en-US" sz="2800" smtClean="0">
                <a:latin typeface="Times New Roman" panose="02020603050405020304" pitchFamily="18" charset="0"/>
                <a:cs typeface="Times New Roman" panose="02020603050405020304" pitchFamily="18" charset="0"/>
              </a:rPr>
              <a:t>grade </a:t>
            </a:r>
            <a:r>
              <a:rPr lang="sr-Cyrl-RS" altLang="en-US" sz="2800">
                <a:latin typeface="Times New Roman" panose="02020603050405020304" pitchFamily="18" charset="0"/>
                <a:cs typeface="Times New Roman" panose="02020603050405020304" pitchFamily="18" charset="0"/>
              </a:rPr>
              <a:t>- </a:t>
            </a:r>
            <a:r>
              <a:rPr lang="en-US" altLang="en-US" sz="2800" smtClean="0">
                <a:latin typeface="Times New Roman" panose="02020603050405020304" pitchFamily="18" charset="0"/>
                <a:cs typeface="Times New Roman" panose="02020603050405020304" pitchFamily="18" charset="0"/>
              </a:rPr>
              <a:t>necrosis</a:t>
            </a:r>
            <a:endParaRPr lang="en-US" altLang="en-US" sz="2800">
              <a:latin typeface="Times New Roman" panose="02020603050405020304" pitchFamily="18" charset="0"/>
              <a:cs typeface="Times New Roman" panose="02020603050405020304" pitchFamily="18" charset="0"/>
            </a:endParaRPr>
          </a:p>
          <a:p>
            <a:pPr lvl="1"/>
            <a:r>
              <a:rPr lang="en-US" altLang="en-US" sz="2800">
                <a:latin typeface="Times New Roman" panose="02020603050405020304" pitchFamily="18" charset="0"/>
                <a:cs typeface="Times New Roman" panose="02020603050405020304" pitchFamily="18" charset="0"/>
              </a:rPr>
              <a:t>IV </a:t>
            </a:r>
            <a:r>
              <a:rPr lang="en-US" altLang="en-US" sz="2800" smtClean="0">
                <a:latin typeface="Times New Roman" panose="02020603050405020304" pitchFamily="18" charset="0"/>
                <a:cs typeface="Times New Roman" panose="02020603050405020304" pitchFamily="18" charset="0"/>
              </a:rPr>
              <a:t>grade </a:t>
            </a:r>
            <a:r>
              <a:rPr lang="sr-Cyrl-RS" altLang="en-US" sz="2800">
                <a:latin typeface="Times New Roman" panose="02020603050405020304" pitchFamily="18" charset="0"/>
                <a:cs typeface="Times New Roman" panose="02020603050405020304" pitchFamily="18" charset="0"/>
              </a:rPr>
              <a:t>- </a:t>
            </a:r>
            <a:r>
              <a:rPr lang="en-US" altLang="en-US" sz="2800">
                <a:latin typeface="Times New Roman" panose="02020603050405020304" pitchFamily="18" charset="0"/>
                <a:cs typeface="Times New Roman" panose="02020603050405020304" pitchFamily="18" charset="0"/>
              </a:rPr>
              <a:t>charred with </a:t>
            </a:r>
            <a:r>
              <a:rPr lang="en-US" altLang="en-US" sz="2800" smtClean="0">
                <a:latin typeface="Times New Roman" panose="02020603050405020304" pitchFamily="18" charset="0"/>
                <a:cs typeface="Times New Roman" panose="02020603050405020304" pitchFamily="18" charset="0"/>
              </a:rPr>
              <a:t>eschar</a:t>
            </a:r>
          </a:p>
          <a:p>
            <a:pPr lvl="1"/>
            <a:endParaRPr lang="en-US" altLang="en-US" sz="2800">
              <a:latin typeface="Times New Roman" panose="02020603050405020304" pitchFamily="18" charset="0"/>
              <a:cs typeface="Times New Roman" panose="02020603050405020304" pitchFamily="18" charset="0"/>
            </a:endParaRPr>
          </a:p>
          <a:p>
            <a:pPr lvl="1"/>
            <a:endParaRPr lang="sr-Cyrl-R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General principles of burns treatment</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a:extLst>
              <a:ext uri="{FF2B5EF4-FFF2-40B4-BE49-F238E27FC236}">
                <a16:creationId xmlns="" xmlns:a16="http://schemas.microsoft.com/office/drawing/2014/main" id="{A3489048-7752-4AB1-92A5-AE3C37567D5E}"/>
              </a:ext>
            </a:extLst>
          </p:cNvPr>
          <p:cNvSpPr>
            <a:spLocks noGrp="1"/>
          </p:cNvSpPr>
          <p:nvPr>
            <p:ph idx="1"/>
          </p:nvPr>
        </p:nvSpPr>
        <p:spPr>
          <a:xfrm>
            <a:off x="926977" y="1168678"/>
            <a:ext cx="10515600" cy="4584052"/>
          </a:xfrm>
        </p:spPr>
        <p:txBody>
          <a:bodyPr/>
          <a:lstStyle/>
          <a:p>
            <a:pPr marL="0" indent="0" eaLnBrk="1" hangingPunct="1">
              <a:buNone/>
            </a:pPr>
            <a:r>
              <a:rPr lang="en-US" altLang="en-US" sz="3600" b="1" smtClean="0">
                <a:latin typeface="Times New Roman" panose="02020603050405020304" pitchFamily="18" charset="0"/>
                <a:cs typeface="Times New Roman" panose="02020603050405020304" pitchFamily="18" charset="0"/>
              </a:rPr>
              <a:t>Frostbites</a:t>
            </a:r>
            <a:endParaRPr lang="en-US" altLang="en-US" sz="3600" b="1" i="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Caused by low temperatures</a:t>
            </a:r>
            <a:r>
              <a:rPr lang="sr-Cyrl-RS" altLang="en-US"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Auricle is exposed thus susceptible to frostbites. Wind and humidity increase effects of low temperatures</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Low temperature causes prolonged vasoconstriction, followed by capillary dilatation. Auricle becomes red, than pale and finally livid </a:t>
            </a:r>
            <a:r>
              <a:rPr lang="sr-Cyrl-RS" altLang="en-US" smtClean="0">
                <a:latin typeface="Times New Roman" panose="02020603050405020304" pitchFamily="18" charset="0"/>
                <a:cs typeface="Times New Roman" panose="02020603050405020304" pitchFamily="18" charset="0"/>
              </a:rPr>
              <a:t>- </a:t>
            </a:r>
            <a:r>
              <a:rPr lang="en-US" altLang="en-US" b="1">
                <a:latin typeface="Times New Roman" panose="02020603050405020304" pitchFamily="18" charset="0"/>
                <a:cs typeface="Times New Roman" panose="02020603050405020304" pitchFamily="18" charset="0"/>
              </a:rPr>
              <a:t>I </a:t>
            </a:r>
            <a:r>
              <a:rPr lang="en-US" altLang="en-US" b="1" smtClean="0">
                <a:latin typeface="Times New Roman" panose="02020603050405020304" pitchFamily="18" charset="0"/>
                <a:cs typeface="Times New Roman" panose="02020603050405020304" pitchFamily="18" charset="0"/>
              </a:rPr>
              <a:t>grade</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1">
            <a:extLst>
              <a:ext uri="{FF2B5EF4-FFF2-40B4-BE49-F238E27FC236}">
                <a16:creationId xmlns="" xmlns:a16="http://schemas.microsoft.com/office/drawing/2014/main" id="{E7DD4E2A-9B93-43B2-878F-6904FFCE1BF1}"/>
              </a:ext>
            </a:extLst>
          </p:cNvPr>
          <p:cNvSpPr>
            <a:spLocks noGrp="1"/>
          </p:cNvSpPr>
          <p:nvPr>
            <p:ph idx="1"/>
          </p:nvPr>
        </p:nvSpPr>
        <p:spPr>
          <a:xfrm>
            <a:off x="1069020" y="1124289"/>
            <a:ext cx="10515600" cy="4351338"/>
          </a:xfrm>
        </p:spPr>
        <p:txBody>
          <a:bodyPr>
            <a:normAutofit/>
          </a:bodyPr>
          <a:lstStyle/>
          <a:p>
            <a:pPr marL="0" indent="0" eaLnBrk="1" hangingPunct="1">
              <a:buNone/>
            </a:pPr>
            <a:r>
              <a:rPr lang="en-US" altLang="en-US" b="1">
                <a:latin typeface="Times New Roman" panose="02020603050405020304" pitchFamily="18" charset="0"/>
                <a:cs typeface="Times New Roman" panose="02020603050405020304" pitchFamily="18" charset="0"/>
              </a:rPr>
              <a:t>II </a:t>
            </a:r>
            <a:r>
              <a:rPr lang="en-US" altLang="en-US" b="1" smtClean="0">
                <a:latin typeface="Times New Roman" panose="02020603050405020304" pitchFamily="18" charset="0"/>
                <a:cs typeface="Times New Roman" panose="02020603050405020304" pitchFamily="18" charset="0"/>
              </a:rPr>
              <a:t>grade</a:t>
            </a:r>
            <a:endParaRPr lang="en-US" altLang="en-US" b="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Blisters, swelling and cyanotic </a:t>
            </a:r>
            <a:r>
              <a:rPr lang="en-US" altLang="en-US" err="1" smtClean="0">
                <a:latin typeface="Times New Roman" panose="02020603050405020304" pitchFamily="18" charset="0"/>
                <a:cs typeface="Times New Roman" panose="02020603050405020304" pitchFamily="18" charset="0"/>
              </a:rPr>
              <a:t>aurcle</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Patient can feel pain, but auricle can also be completely numb</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marL="0" indent="0" eaLnBrk="1" hangingPunct="1">
              <a:buNone/>
            </a:pPr>
            <a:r>
              <a:rPr lang="en-US" altLang="en-US" b="1">
                <a:latin typeface="Times New Roman" panose="02020603050405020304" pitchFamily="18" charset="0"/>
                <a:cs typeface="Times New Roman" panose="02020603050405020304" pitchFamily="18" charset="0"/>
              </a:rPr>
              <a:t>III </a:t>
            </a:r>
            <a:r>
              <a:rPr lang="en-US" altLang="en-US" b="1" smtClean="0">
                <a:latin typeface="Times New Roman" panose="02020603050405020304" pitchFamily="18" charset="0"/>
                <a:cs typeface="Times New Roman" panose="02020603050405020304" pitchFamily="18" charset="0"/>
              </a:rPr>
              <a:t>grade</a:t>
            </a:r>
            <a:endParaRPr lang="en-US" altLang="en-US" b="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Destruction of all auricle tissues</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Dystrophic calcifications of auricle cartilage appear. </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Auricle hardens</a:t>
            </a:r>
            <a:r>
              <a:rPr lang="sr-Cyrl-RS" altLang="en-US"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a:extLst>
              <a:ext uri="{FF2B5EF4-FFF2-40B4-BE49-F238E27FC236}">
                <a16:creationId xmlns="" xmlns:a16="http://schemas.microsoft.com/office/drawing/2014/main" id="{BCCB62BD-6115-415F-B15B-3969FE523248}"/>
              </a:ext>
            </a:extLst>
          </p:cNvPr>
          <p:cNvSpPr>
            <a:spLocks noGrp="1"/>
          </p:cNvSpPr>
          <p:nvPr>
            <p:ph idx="1"/>
          </p:nvPr>
        </p:nvSpPr>
        <p:spPr>
          <a:xfrm>
            <a:off x="928254" y="1614054"/>
            <a:ext cx="9975273" cy="4246418"/>
          </a:xfrm>
        </p:spPr>
        <p:txBody>
          <a:bodyPr>
            <a:normAutofit/>
          </a:bodyPr>
          <a:lstStyle/>
          <a:p>
            <a:pPr eaLnBrk="1" hangingPunct="1">
              <a:defRPr/>
            </a:pPr>
            <a:r>
              <a:rPr lang="en-US" altLang="en-US" smtClean="0">
                <a:latin typeface="Times New Roman" panose="02020603050405020304" pitchFamily="18" charset="0"/>
                <a:cs typeface="Times New Roman" panose="02020603050405020304" pitchFamily="18" charset="0"/>
              </a:rPr>
              <a:t>Depends of the grade</a:t>
            </a:r>
            <a:endParaRPr lang="sr-Cyrl-RS" altLang="en-US">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Char char="Ø"/>
              <a:defRPr/>
            </a:pPr>
            <a:r>
              <a:rPr lang="en-US" altLang="en-US" b="1">
                <a:latin typeface="Times New Roman" panose="02020603050405020304" pitchFamily="18" charset="0"/>
                <a:cs typeface="Times New Roman" panose="02020603050405020304" pitchFamily="18" charset="0"/>
              </a:rPr>
              <a:t>I </a:t>
            </a:r>
            <a:r>
              <a:rPr lang="en-US" altLang="en-US" b="1" smtClean="0">
                <a:latin typeface="Times New Roman" panose="02020603050405020304" pitchFamily="18" charset="0"/>
                <a:cs typeface="Times New Roman" panose="02020603050405020304" pitchFamily="18" charset="0"/>
              </a:rPr>
              <a:t>grade  </a:t>
            </a:r>
            <a:r>
              <a:rPr lang="sr-Cyrl-RS" altLang="en-US" b="1">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mild rewarming up to 38 </a:t>
            </a:r>
            <a:r>
              <a:rPr lang="en-US" altLang="en-US">
                <a:latin typeface="Times New Roman" panose="02020603050405020304" pitchFamily="18" charset="0"/>
                <a:cs typeface="Times New Roman" panose="02020603050405020304" pitchFamily="18" charset="0"/>
              </a:rPr>
              <a:t>˚</a:t>
            </a:r>
          </a:p>
          <a:p>
            <a:pPr>
              <a:buNone/>
              <a:defRPr/>
            </a:pPr>
            <a:r>
              <a:rPr lang="en-US" altLang="en-US">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Further </a:t>
            </a:r>
            <a:r>
              <a:rPr lang="en-US" altLang="en-US">
                <a:latin typeface="Times New Roman" panose="02020603050405020304" pitchFamily="18" charset="0"/>
                <a:cs typeface="Times New Roman" panose="02020603050405020304" pitchFamily="18" charset="0"/>
              </a:rPr>
              <a:t>r</a:t>
            </a:r>
            <a:r>
              <a:rPr lang="en-US" altLang="en-US" smtClean="0">
                <a:latin typeface="Times New Roman" panose="02020603050405020304" pitchFamily="18" charset="0"/>
                <a:cs typeface="Times New Roman" panose="02020603050405020304" pitchFamily="18" charset="0"/>
              </a:rPr>
              <a:t>ewarming </a:t>
            </a:r>
            <a:r>
              <a:rPr lang="en-US" altLang="en-US">
                <a:latin typeface="Times New Roman" panose="02020603050405020304" pitchFamily="18" charset="0"/>
                <a:cs typeface="Times New Roman" panose="02020603050405020304" pitchFamily="18" charset="0"/>
              </a:rPr>
              <a:t>causes tissue damage through reperfusion </a:t>
            </a:r>
            <a:r>
              <a:rPr lang="en-US" altLang="en-US" smtClean="0">
                <a:latin typeface="Times New Roman" panose="02020603050405020304" pitchFamily="18" charset="0"/>
                <a:cs typeface="Times New Roman" panose="02020603050405020304" pitchFamily="18" charset="0"/>
              </a:rPr>
              <a:t>injury.  Auricle should not be massaged. </a:t>
            </a:r>
            <a:endParaRPr lang="sr-Cyrl-RS" altLang="en-US"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Char char="Ø"/>
              <a:defRPr/>
            </a:pPr>
            <a:r>
              <a:rPr lang="en-US" altLang="en-US" b="1" smtClean="0">
                <a:latin typeface="Times New Roman" panose="02020603050405020304" pitchFamily="18" charset="0"/>
                <a:cs typeface="Times New Roman" panose="02020603050405020304" pitchFamily="18" charset="0"/>
              </a:rPr>
              <a:t>II  grade </a:t>
            </a:r>
            <a:r>
              <a:rPr lang="sr-Cyrl-RS" altLang="en-US" b="1" smtClean="0">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Sterile bandage should be placed on auricle as a prevention of the infections.</a:t>
            </a:r>
          </a:p>
          <a:p>
            <a:pPr eaLnBrk="1" hangingPunct="1">
              <a:buFont typeface="Wingdings" panose="05000000000000000000" pitchFamily="2" charset="2"/>
              <a:buChar char="Ø"/>
              <a:defRPr/>
            </a:pPr>
            <a:r>
              <a:rPr lang="en-US" altLang="en-US" b="1" smtClean="0">
                <a:latin typeface="Times New Roman" panose="02020603050405020304" pitchFamily="18" charset="0"/>
                <a:cs typeface="Times New Roman" panose="02020603050405020304" pitchFamily="18" charset="0"/>
              </a:rPr>
              <a:t>III  grade </a:t>
            </a:r>
            <a:r>
              <a:rPr lang="sr-Cyrl-RS" altLang="en-US" b="1" smtClean="0">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Surgical removal of damaged tissue. </a:t>
            </a:r>
            <a:endParaRPr lang="sr-Cyrl-RS" altLang="en-US">
              <a:latin typeface="Times New Roman" panose="02020603050405020304" pitchFamily="18" charset="0"/>
              <a:cs typeface="Times New Roman" panose="02020603050405020304" pitchFamily="18" charset="0"/>
            </a:endParaRPr>
          </a:p>
          <a:p>
            <a:pPr marL="109537" indent="0">
              <a:buNone/>
              <a:defRPr/>
            </a:pPr>
            <a:r>
              <a:rPr lang="en-US" altLang="en-US" smtClean="0">
                <a:latin typeface="Times New Roman" panose="02020603050405020304" pitchFamily="18" charset="0"/>
                <a:cs typeface="Times New Roman" panose="02020603050405020304" pitchFamily="18" charset="0"/>
              </a:rPr>
              <a:t>Reconstructive surgery should be postponed until tissue is fully healed. </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242D7AE7-32C0-4E4C-B69A-C12749576606}"/>
              </a:ext>
            </a:extLst>
          </p:cNvPr>
          <p:cNvSpPr>
            <a:spLocks noGrp="1"/>
          </p:cNvSpPr>
          <p:nvPr>
            <p:ph type="title"/>
          </p:nvPr>
        </p:nvSpPr>
        <p:spPr>
          <a:xfrm>
            <a:off x="928254" y="563347"/>
            <a:ext cx="8229600" cy="868362"/>
          </a:xfrm>
        </p:spPr>
        <p:txBody>
          <a:bodyPr>
            <a:normAutofit/>
          </a:bodyPr>
          <a:lstStyle/>
          <a:p>
            <a:pPr>
              <a:defRPr/>
            </a:pPr>
            <a:r>
              <a:rPr lang="en-US" sz="3200" b="1" smtClean="0">
                <a:latin typeface="Times New Roman" pitchFamily="18" charset="0"/>
                <a:cs typeface="Times New Roman" pitchFamily="18" charset="0"/>
              </a:rPr>
              <a:t>Treatment of auricle frostbites</a:t>
            </a:r>
            <a:endParaRPr lang="en-US" sz="3200" b="1">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4DA1443F-36E6-49B8-B971-B8057D2ABDB7}"/>
              </a:ext>
            </a:extLst>
          </p:cNvPr>
          <p:cNvSpPr>
            <a:spLocks noGrp="1"/>
          </p:cNvSpPr>
          <p:nvPr>
            <p:ph type="title"/>
          </p:nvPr>
        </p:nvSpPr>
        <p:spPr/>
        <p:txBody>
          <a:bodyPr/>
          <a:lstStyle/>
          <a:p>
            <a:pPr>
              <a:defRPr/>
            </a:pPr>
            <a:r>
              <a:rPr lang="en-US" sz="4800" smtClean="0">
                <a:latin typeface="Times New Roman" pitchFamily="18" charset="0"/>
                <a:cs typeface="Times New Roman" pitchFamily="18" charset="0"/>
              </a:rPr>
              <a:t>Middle ear</a:t>
            </a:r>
            <a:endParaRPr lang="en-US">
              <a:latin typeface="Times New Roman" pitchFamily="18" charset="0"/>
              <a:cs typeface="Times New Roman" pitchFamily="18" charset="0"/>
            </a:endParaRPr>
          </a:p>
        </p:txBody>
      </p:sp>
      <p:sp>
        <p:nvSpPr>
          <p:cNvPr id="16386" name="Content Placeholder 1">
            <a:extLst>
              <a:ext uri="{FF2B5EF4-FFF2-40B4-BE49-F238E27FC236}">
                <a16:creationId xmlns="" xmlns:a16="http://schemas.microsoft.com/office/drawing/2014/main" id="{2BD79915-7252-4E90-86F1-C15BEDF69AA9}"/>
              </a:ext>
            </a:extLst>
          </p:cNvPr>
          <p:cNvSpPr>
            <a:spLocks noGrp="1"/>
          </p:cNvSpPr>
          <p:nvPr>
            <p:ph idx="1"/>
          </p:nvPr>
        </p:nvSpPr>
        <p:spPr>
          <a:xfrm>
            <a:off x="1177635" y="1731168"/>
            <a:ext cx="9975273" cy="4761707"/>
          </a:xfrm>
        </p:spPr>
        <p:txBody>
          <a:bodyPr>
            <a:normAutofit lnSpcReduction="10000"/>
          </a:bodyPr>
          <a:lstStyle/>
          <a:p>
            <a:r>
              <a:rPr lang="en-US" altLang="en-US" sz="3200" b="1" i="1" dirty="0" smtClean="0">
                <a:latin typeface="Times New Roman" panose="02020603050405020304" pitchFamily="18" charset="0"/>
                <a:cs typeface="Times New Roman" panose="02020603050405020304" pitchFamily="18" charset="0"/>
              </a:rPr>
              <a:t>Tympanic membrane (eardrum)</a:t>
            </a:r>
            <a:r>
              <a:rPr lang="sr-Cyrl-RS" altLang="en-US" sz="3200" b="1" i="1" dirty="0" smtClean="0">
                <a:latin typeface="Times New Roman" panose="02020603050405020304" pitchFamily="18" charset="0"/>
                <a:cs typeface="Times New Roman" panose="02020603050405020304" pitchFamily="18" charset="0"/>
              </a:rPr>
              <a:t>:</a:t>
            </a:r>
            <a:endParaRPr lang="sr-Cyrl-RS" altLang="en-US" sz="3200" b="1" i="1"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During 3</a:t>
            </a:r>
            <a:r>
              <a:rPr lang="en-US" altLang="en-US" baseline="30000" dirty="0" smtClean="0">
                <a:latin typeface="Times New Roman" panose="02020603050405020304" pitchFamily="18" charset="0"/>
                <a:cs typeface="Times New Roman" panose="02020603050405020304" pitchFamily="18" charset="0"/>
              </a:rPr>
              <a:t>rd</a:t>
            </a:r>
            <a:r>
              <a:rPr lang="en-US" altLang="en-US" dirty="0" smtClean="0">
                <a:latin typeface="Times New Roman" panose="02020603050405020304" pitchFamily="18" charset="0"/>
                <a:cs typeface="Times New Roman" panose="02020603050405020304" pitchFamily="18" charset="0"/>
              </a:rPr>
              <a:t> week of fetal development, </a:t>
            </a:r>
            <a:r>
              <a:rPr lang="en-US" altLang="en-US" b="1" dirty="0" err="1" smtClean="0">
                <a:latin typeface="Times New Roman" panose="02020603050405020304" pitchFamily="18" charset="0"/>
                <a:cs typeface="Times New Roman" panose="02020603050405020304" pitchFamily="18" charset="0"/>
              </a:rPr>
              <a:t>tubotympanic</a:t>
            </a:r>
            <a:r>
              <a:rPr lang="en-US" altLang="en-US" b="1" dirty="0" smtClean="0">
                <a:latin typeface="Times New Roman" panose="02020603050405020304" pitchFamily="18" charset="0"/>
                <a:cs typeface="Times New Roman" panose="02020603050405020304" pitchFamily="18" charset="0"/>
              </a:rPr>
              <a:t> recess </a:t>
            </a:r>
            <a:r>
              <a:rPr lang="en-US" altLang="en-US" dirty="0" smtClean="0">
                <a:latin typeface="Times New Roman" panose="02020603050405020304" pitchFamily="18" charset="0"/>
                <a:cs typeface="Times New Roman" panose="02020603050405020304" pitchFamily="18" charset="0"/>
              </a:rPr>
              <a:t>is </a:t>
            </a:r>
            <a:r>
              <a:rPr lang="en-US" altLang="en-US" dirty="0">
                <a:latin typeface="Times New Roman" panose="02020603050405020304" pitchFamily="18" charset="0"/>
                <a:cs typeface="Times New Roman" panose="02020603050405020304" pitchFamily="18" charset="0"/>
              </a:rPr>
              <a:t>formed from the slit-like </a:t>
            </a:r>
            <a:r>
              <a:rPr lang="en-US" altLang="en-US" dirty="0" smtClean="0">
                <a:latin typeface="Times New Roman" panose="02020603050405020304" pitchFamily="18" charset="0"/>
                <a:cs typeface="Times New Roman" panose="02020603050405020304" pitchFamily="18" charset="0"/>
              </a:rPr>
              <a:t>sac of the </a:t>
            </a:r>
            <a:r>
              <a:rPr lang="en-US" altLang="en-US" b="1" dirty="0" smtClean="0">
                <a:latin typeface="Times New Roman" panose="02020603050405020304" pitchFamily="18" charset="0"/>
                <a:cs typeface="Times New Roman" panose="02020603050405020304" pitchFamily="18" charset="0"/>
              </a:rPr>
              <a:t>1</a:t>
            </a:r>
            <a:r>
              <a:rPr lang="en-US" altLang="en-US" b="1" baseline="30000" dirty="0" smtClean="0">
                <a:latin typeface="Times New Roman" panose="02020603050405020304" pitchFamily="18" charset="0"/>
                <a:cs typeface="Times New Roman" panose="02020603050405020304" pitchFamily="18" charset="0"/>
              </a:rPr>
              <a:t>st</a:t>
            </a:r>
            <a:r>
              <a:rPr lang="en-US" altLang="en-US" b="1" dirty="0" smtClean="0">
                <a:latin typeface="Times New Roman" panose="02020603050405020304" pitchFamily="18" charset="0"/>
                <a:cs typeface="Times New Roman" panose="02020603050405020304" pitchFamily="18" charset="0"/>
              </a:rPr>
              <a:t> pharyngeal pouch, </a:t>
            </a:r>
            <a:r>
              <a:rPr lang="en-US" altLang="en-US" dirty="0" smtClean="0">
                <a:latin typeface="Times New Roman" panose="02020603050405020304" pitchFamily="18" charset="0"/>
                <a:cs typeface="Times New Roman" panose="02020603050405020304" pitchFamily="18" charset="0"/>
              </a:rPr>
              <a:t>as the precursor of the </a:t>
            </a:r>
            <a:r>
              <a:rPr lang="en-US" altLang="en-US" b="1" dirty="0" smtClean="0">
                <a:latin typeface="Times New Roman" panose="02020603050405020304" pitchFamily="18" charset="0"/>
                <a:cs typeface="Times New Roman" panose="02020603050405020304" pitchFamily="18" charset="0"/>
              </a:rPr>
              <a:t>middle ear</a:t>
            </a:r>
            <a:r>
              <a:rPr lang="en-US" altLang="en-US" dirty="0" smtClean="0">
                <a:latin typeface="Times New Roman" panose="02020603050405020304" pitchFamily="18" charset="0"/>
                <a:cs typeface="Times New Roman" panose="02020603050405020304" pitchFamily="18" charset="0"/>
              </a:rPr>
              <a:t>. </a:t>
            </a:r>
            <a:endParaRPr lang="en-US" altLang="en-US" b="1"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Tympanic membrane is formed on a place </a:t>
            </a:r>
            <a:r>
              <a:rPr lang="en-US" altLang="en-US" dirty="0">
                <a:latin typeface="Times New Roman" panose="02020603050405020304" pitchFamily="18" charset="0"/>
                <a:cs typeface="Times New Roman" panose="02020603050405020304" pitchFamily="18" charset="0"/>
              </a:rPr>
              <a:t>where bud of epithelial cells </a:t>
            </a:r>
            <a:r>
              <a:rPr lang="en-US" altLang="en-US" dirty="0" smtClean="0">
                <a:latin typeface="Times New Roman" panose="02020603050405020304" pitchFamily="18" charset="0"/>
                <a:cs typeface="Times New Roman" panose="02020603050405020304" pitchFamily="18" charset="0"/>
              </a:rPr>
              <a:t>meets with a </a:t>
            </a:r>
            <a:r>
              <a:rPr lang="en-US" altLang="en-US" dirty="0" err="1" smtClean="0">
                <a:latin typeface="Times New Roman" panose="02020603050405020304" pitchFamily="18" charset="0"/>
                <a:cs typeface="Times New Roman" panose="02020603050405020304" pitchFamily="18" charset="0"/>
              </a:rPr>
              <a:t>tubotympanic</a:t>
            </a:r>
            <a:r>
              <a:rPr lang="en-US" altLang="en-US" dirty="0" smtClean="0">
                <a:latin typeface="Times New Roman" panose="02020603050405020304" pitchFamily="18" charset="0"/>
                <a:cs typeface="Times New Roman" panose="02020603050405020304" pitchFamily="18" charset="0"/>
              </a:rPr>
              <a:t> recess. </a:t>
            </a:r>
          </a:p>
          <a:p>
            <a:r>
              <a:rPr lang="en-US" altLang="en-US" dirty="0" smtClean="0">
                <a:latin typeface="Times New Roman" panose="02020603050405020304" pitchFamily="18" charset="0"/>
                <a:cs typeface="Times New Roman" panose="02020603050405020304" pitchFamily="18" charset="0"/>
              </a:rPr>
              <a:t>External, epithelial layer of tympanic membrane is formed from the 1</a:t>
            </a:r>
            <a:r>
              <a:rPr lang="en-US" altLang="en-US" baseline="30000" dirty="0" smtClean="0">
                <a:latin typeface="Times New Roman" panose="02020603050405020304" pitchFamily="18" charset="0"/>
                <a:cs typeface="Times New Roman" panose="02020603050405020304" pitchFamily="18" charset="0"/>
              </a:rPr>
              <a:t>st</a:t>
            </a:r>
            <a:r>
              <a:rPr lang="en-US" altLang="en-US" dirty="0" smtClean="0">
                <a:latin typeface="Times New Roman" panose="02020603050405020304" pitchFamily="18" charset="0"/>
                <a:cs typeface="Times New Roman" panose="02020603050405020304" pitchFamily="18" charset="0"/>
              </a:rPr>
              <a:t> pharyngeal cleft ectoderm, and middle fibrous layer is of the mesodermal origin. </a:t>
            </a:r>
          </a:p>
          <a:p>
            <a:r>
              <a:rPr lang="en-US" altLang="en-US" dirty="0" smtClean="0">
                <a:latin typeface="Times New Roman" panose="02020603050405020304" pitchFamily="18" charset="0"/>
                <a:cs typeface="Times New Roman" panose="02020603050405020304" pitchFamily="18" charset="0"/>
              </a:rPr>
              <a:t>Inner, mucosal layer develops from the endoderm of </a:t>
            </a:r>
            <a:r>
              <a:rPr lang="en-US" altLang="en-US" dirty="0">
                <a:latin typeface="Times New Roman" panose="02020603050405020304" pitchFamily="18" charset="0"/>
                <a:cs typeface="Times New Roman" panose="02020603050405020304" pitchFamily="18" charset="0"/>
              </a:rPr>
              <a:t>the </a:t>
            </a:r>
            <a:r>
              <a:rPr lang="en-US" altLang="en-US" dirty="0" err="1">
                <a:latin typeface="Times New Roman" panose="02020603050405020304" pitchFamily="18" charset="0"/>
                <a:cs typeface="Times New Roman" panose="02020603050405020304" pitchFamily="18" charset="0"/>
              </a:rPr>
              <a:t>tubotympanic</a:t>
            </a:r>
            <a:r>
              <a:rPr lang="en-US" altLang="en-US" dirty="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recess</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endParaRPr lang="en-US"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a:extLst>
              <a:ext uri="{FF2B5EF4-FFF2-40B4-BE49-F238E27FC236}">
                <a16:creationId xmlns="" xmlns:a16="http://schemas.microsoft.com/office/drawing/2014/main" id="{A77960DD-03E9-4300-80FC-6E6F02DDD3AA}"/>
              </a:ext>
            </a:extLst>
          </p:cNvPr>
          <p:cNvSpPr>
            <a:spLocks noGrp="1"/>
          </p:cNvSpPr>
          <p:nvPr>
            <p:ph idx="1"/>
          </p:nvPr>
        </p:nvSpPr>
        <p:spPr>
          <a:xfrm>
            <a:off x="838200" y="1905001"/>
            <a:ext cx="9448800" cy="3090863"/>
          </a:xfrm>
        </p:spPr>
        <p:txBody>
          <a:bodyPr/>
          <a:lstStyle/>
          <a:p>
            <a:pPr eaLnBrk="1" hangingPunct="1"/>
            <a:r>
              <a:rPr lang="en-US" altLang="en-US" smtClean="0">
                <a:latin typeface="Times New Roman" panose="02020603050405020304" pitchFamily="18" charset="0"/>
                <a:cs typeface="Times New Roman" panose="02020603050405020304" pitchFamily="18" charset="0"/>
              </a:rPr>
              <a:t>Anatomic position protects external ear canal from accidental injuries. </a:t>
            </a:r>
            <a:endParaRPr lang="en-US" altLang="en-US">
              <a:latin typeface="Times New Roman" panose="02020603050405020304" pitchFamily="18" charset="0"/>
              <a:cs typeface="Times New Roman" panose="02020603050405020304" pitchFamily="18" charset="0"/>
            </a:endParaRPr>
          </a:p>
          <a:p>
            <a:pPr eaLnBrk="1" hangingPunct="1"/>
            <a:r>
              <a:rPr lang="en-US" altLang="en-US" b="1" smtClean="0">
                <a:latin typeface="Times New Roman" panose="02020603050405020304" pitchFamily="18" charset="0"/>
                <a:cs typeface="Times New Roman" panose="02020603050405020304" pitchFamily="18" charset="0"/>
              </a:rPr>
              <a:t>Direct</a:t>
            </a:r>
            <a:r>
              <a:rPr lang="en-US" altLang="en-US" smtClean="0">
                <a:latin typeface="Times New Roman" panose="02020603050405020304" pitchFamily="18" charset="0"/>
                <a:cs typeface="Times New Roman" panose="02020603050405020304" pitchFamily="18" charset="0"/>
              </a:rPr>
              <a:t>: picking ear, extraction of foreign bodies or cerumen.</a:t>
            </a:r>
          </a:p>
          <a:p>
            <a:pPr eaLnBrk="1" hangingPunct="1"/>
            <a:r>
              <a:rPr lang="en-US" altLang="en-US" b="1" smtClean="0">
                <a:latin typeface="Times New Roman" panose="02020603050405020304" pitchFamily="18" charset="0"/>
                <a:cs typeface="Times New Roman" panose="02020603050405020304" pitchFamily="18" charset="0"/>
              </a:rPr>
              <a:t>Indirect</a:t>
            </a:r>
            <a:r>
              <a:rPr lang="en-US" altLang="en-US" smtClean="0">
                <a:latin typeface="Times New Roman" panose="02020603050405020304" pitchFamily="18" charset="0"/>
                <a:cs typeface="Times New Roman" panose="02020603050405020304" pitchFamily="18" charset="0"/>
              </a:rPr>
              <a:t>:</a:t>
            </a:r>
            <a:r>
              <a:rPr lang="sr-Cyrl-RS" altLang="en-US" smtClean="0">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Fractures of scull base, temporal bone, and other head injuries. </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4AC9EFCC-E8D1-4D07-AE69-DF992566FDBD}"/>
              </a:ext>
            </a:extLst>
          </p:cNvPr>
          <p:cNvSpPr>
            <a:spLocks noGrp="1"/>
          </p:cNvSpPr>
          <p:nvPr>
            <p:ph type="title"/>
          </p:nvPr>
        </p:nvSpPr>
        <p:spPr/>
        <p:txBody>
          <a:bodyPr>
            <a:normAutofit/>
          </a:bodyPr>
          <a:lstStyle/>
          <a:p>
            <a:pPr>
              <a:defRPr/>
            </a:pPr>
            <a:r>
              <a:rPr lang="en-US" smtClean="0">
                <a:latin typeface="Times New Roman" pitchFamily="18" charset="0"/>
                <a:cs typeface="Times New Roman" pitchFamily="18" charset="0"/>
              </a:rPr>
              <a:t>Injuries of external ear canal</a:t>
            </a:r>
            <a:endParaRPr lang="en-US">
              <a:latin typeface="Times New Roman" pitchFamily="18" charset="0"/>
              <a:cs typeface="Times New Roman"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1">
            <a:extLst>
              <a:ext uri="{FF2B5EF4-FFF2-40B4-BE49-F238E27FC236}">
                <a16:creationId xmlns="" xmlns:a16="http://schemas.microsoft.com/office/drawing/2014/main" id="{FA6F74AB-051C-4D85-80FF-AC4214883D48}"/>
              </a:ext>
            </a:extLst>
          </p:cNvPr>
          <p:cNvSpPr>
            <a:spLocks noGrp="1"/>
          </p:cNvSpPr>
          <p:nvPr>
            <p:ph idx="1"/>
          </p:nvPr>
        </p:nvSpPr>
        <p:spPr>
          <a:xfrm>
            <a:off x="710482" y="887747"/>
            <a:ext cx="11055927" cy="4525963"/>
          </a:xfrm>
        </p:spPr>
        <p:txBody>
          <a:bodyPr>
            <a:normAutofit/>
          </a:bodyPr>
          <a:lstStyle/>
          <a:p>
            <a:pPr eaLnBrk="1" hangingPunct="1"/>
            <a:r>
              <a:rPr lang="en-US" altLang="en-US" smtClean="0">
                <a:latin typeface="Times New Roman" panose="02020603050405020304" pitchFamily="18" charset="0"/>
                <a:cs typeface="Times New Roman" panose="02020603050405020304" pitchFamily="18" charset="0"/>
              </a:rPr>
              <a:t>Different types of injuries, from skin lacerations to fractures of bony walls of canal</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Skin of external ear canal is very vulnerable.</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Small lacerations lead to pain and hemorrhage, which can cause coagulum that can lead to impaired hearing. </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Infection can cause severe pain and can lead to further inflammation of external ear canal. </a:t>
            </a:r>
            <a:endParaRPr lang="sr-Latn-RS" altLang="en-US">
              <a:latin typeface="Times New Roman" panose="02020603050405020304" pitchFamily="18" charset="0"/>
              <a:cs typeface="Times New Roman" panose="02020603050405020304" pitchFamily="18" charset="0"/>
            </a:endParaRPr>
          </a:p>
          <a:p>
            <a:pPr eaLnBrk="1" hangingPunct="1"/>
            <a:r>
              <a:rPr lang="en-US" altLang="en-US" sz="3600" smtClean="0">
                <a:latin typeface="Times New Roman" panose="02020603050405020304" pitchFamily="18" charset="0"/>
                <a:cs typeface="Times New Roman" panose="02020603050405020304" pitchFamily="18" charset="0"/>
              </a:rPr>
              <a:t>Treatment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Prevention of the infection, and treatment of resulting infection</a:t>
            </a:r>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CBB09409-F884-4C50-AC05-82D16E3EECA6}"/>
              </a:ext>
            </a:extLst>
          </p:cNvPr>
          <p:cNvSpPr>
            <a:spLocks noGrp="1"/>
          </p:cNvSpPr>
          <p:nvPr>
            <p:ph type="title"/>
          </p:nvPr>
        </p:nvSpPr>
        <p:spPr/>
        <p:txBody>
          <a:bodyPr/>
          <a:lstStyle/>
          <a:p>
            <a:pPr>
              <a:defRPr/>
            </a:pPr>
            <a:r>
              <a:rPr lang="en-US"/>
              <a:t>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a:extLst>
              <a:ext uri="{FF2B5EF4-FFF2-40B4-BE49-F238E27FC236}">
                <a16:creationId xmlns="" xmlns:a16="http://schemas.microsoft.com/office/drawing/2014/main" id="{98651135-7F10-4ADA-9E35-2441BC5CCA06}"/>
              </a:ext>
            </a:extLst>
          </p:cNvPr>
          <p:cNvSpPr>
            <a:spLocks noGrp="1"/>
          </p:cNvSpPr>
          <p:nvPr>
            <p:ph idx="1"/>
          </p:nvPr>
        </p:nvSpPr>
        <p:spPr>
          <a:xfrm>
            <a:off x="990600" y="1774236"/>
            <a:ext cx="10210799" cy="3963698"/>
          </a:xfrm>
        </p:spPr>
        <p:txBody>
          <a:bodyPr/>
          <a:lstStyle/>
          <a:p>
            <a:pPr eaLnBrk="1" hangingPunct="1"/>
            <a:r>
              <a:rPr lang="en-US" altLang="en-US" err="1" smtClean="0">
                <a:latin typeface="Times New Roman" panose="02020603050405020304" pitchFamily="18" charset="0"/>
                <a:cs typeface="Times New Roman" panose="02020603050405020304" pitchFamily="18" charset="0"/>
              </a:rPr>
              <a:t>Occure</a:t>
            </a:r>
            <a:r>
              <a:rPr lang="en-US" altLang="en-US" smtClean="0">
                <a:latin typeface="Times New Roman" panose="02020603050405020304" pitchFamily="18" charset="0"/>
                <a:cs typeface="Times New Roman" panose="02020603050405020304" pitchFamily="18" charset="0"/>
              </a:rPr>
              <a:t> as part of head injuries</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Direct or indirect mechanical force in traffic accidents.</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Isolated or combined with injuries of external and inner ear. </a:t>
            </a:r>
          </a:p>
          <a:p>
            <a:pPr eaLnBrk="1" hangingPunct="1"/>
            <a:r>
              <a:rPr lang="en-US" altLang="en-US" smtClean="0">
                <a:latin typeface="Times New Roman" panose="02020603050405020304" pitchFamily="18" charset="0"/>
                <a:cs typeface="Times New Roman" panose="02020603050405020304" pitchFamily="18" charset="0"/>
              </a:rPr>
              <a:t>Injuries of the tympanic membrane, </a:t>
            </a:r>
            <a:r>
              <a:rPr lang="en-US" altLang="en-US" err="1" smtClean="0">
                <a:latin typeface="Times New Roman" panose="02020603050405020304" pitchFamily="18" charset="0"/>
                <a:cs typeface="Times New Roman" panose="02020603050405020304" pitchFamily="18" charset="0"/>
              </a:rPr>
              <a:t>ossicles</a:t>
            </a:r>
            <a:r>
              <a:rPr lang="en-US" altLang="en-US" smtClean="0">
                <a:latin typeface="Times New Roman" panose="02020603050405020304" pitchFamily="18" charset="0"/>
                <a:cs typeface="Times New Roman" panose="02020603050405020304" pitchFamily="18" charset="0"/>
              </a:rPr>
              <a:t>, walls of tympanic cavity and its content. </a:t>
            </a:r>
            <a:r>
              <a:rPr lang="sr-Cyrl-RS" altLang="en-US" smtClean="0">
                <a:latin typeface="Times New Roman" panose="02020603050405020304" pitchFamily="18" charset="0"/>
                <a:cs typeface="Times New Roman" panose="02020603050405020304" pitchFamily="18" charset="0"/>
              </a:rPr>
              <a:t> </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A4F092A3-0086-4B28-86BC-93386C32FDD4}"/>
              </a:ext>
            </a:extLst>
          </p:cNvPr>
          <p:cNvSpPr>
            <a:spLocks noGrp="1"/>
          </p:cNvSpPr>
          <p:nvPr>
            <p:ph type="title"/>
          </p:nvPr>
        </p:nvSpPr>
        <p:spPr/>
        <p:txBody>
          <a:bodyPr/>
          <a:lstStyle/>
          <a:p>
            <a:pPr>
              <a:defRPr/>
            </a:pPr>
            <a:r>
              <a:rPr lang="en-US" smtClean="0">
                <a:latin typeface="Times New Roman" pitchFamily="18" charset="0"/>
                <a:cs typeface="Times New Roman" pitchFamily="18" charset="0"/>
              </a:rPr>
              <a:t>Injuries of the middle ear</a:t>
            </a:r>
            <a:endParaRPr lang="en-US">
              <a:latin typeface="Times New Roman" pitchFamily="18" charset="0"/>
              <a:cs typeface="Times New Roman"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1">
            <a:extLst>
              <a:ext uri="{FF2B5EF4-FFF2-40B4-BE49-F238E27FC236}">
                <a16:creationId xmlns="" xmlns:a16="http://schemas.microsoft.com/office/drawing/2014/main" id="{CC02020E-2819-4D50-A709-3BEAD68D3709}"/>
              </a:ext>
            </a:extLst>
          </p:cNvPr>
          <p:cNvSpPr>
            <a:spLocks noGrp="1"/>
          </p:cNvSpPr>
          <p:nvPr>
            <p:ph idx="1"/>
          </p:nvPr>
        </p:nvSpPr>
        <p:spPr>
          <a:xfrm>
            <a:off x="838200" y="1649413"/>
            <a:ext cx="9836727" cy="4843462"/>
          </a:xfrm>
        </p:spPr>
        <p:txBody>
          <a:bodyPr>
            <a:normAutofit/>
          </a:bodyPr>
          <a:lstStyle/>
          <a:p>
            <a:pPr marL="0" indent="0" eaLnBrk="1" hangingPunct="1">
              <a:buNone/>
            </a:pPr>
            <a:r>
              <a:rPr lang="en-US" altLang="en-US" sz="3200" b="1" smtClean="0">
                <a:latin typeface="Times New Roman" panose="02020603050405020304" pitchFamily="18" charset="0"/>
                <a:cs typeface="Times New Roman" panose="02020603050405020304" pitchFamily="18" charset="0"/>
              </a:rPr>
              <a:t>Direct injuries of tympanic membrane</a:t>
            </a:r>
            <a:endParaRPr lang="en-US" altLang="en-US" sz="3200" b="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Ear irrigation</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Improvised extraction of foreign body from external ear canal. </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Ear picking.</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Hot metal (welders)</a:t>
            </a:r>
          </a:p>
          <a:p>
            <a:pPr eaLnBrk="1" hangingPunct="1"/>
            <a:r>
              <a:rPr lang="en-US" altLang="en-US" smtClean="0">
                <a:latin typeface="Times New Roman" panose="02020603050405020304" pitchFamily="18" charset="0"/>
                <a:cs typeface="Times New Roman" panose="02020603050405020304" pitchFamily="18" charset="0"/>
              </a:rPr>
              <a:t>Chemical injuries</a:t>
            </a:r>
            <a:endParaRPr lang="en-US" altLang="en-US">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5F353426-85D6-4FBE-BC72-A990313B5E57}"/>
              </a:ext>
            </a:extLst>
          </p:cNvPr>
          <p:cNvSpPr>
            <a:spLocks noGrp="1"/>
          </p:cNvSpPr>
          <p:nvPr>
            <p:ph type="title"/>
          </p:nvPr>
        </p:nvSpPr>
        <p:spPr/>
        <p:txBody>
          <a:bodyPr/>
          <a:lstStyle/>
          <a:p>
            <a:pPr>
              <a:defRPr/>
            </a:pPr>
            <a:r>
              <a:rPr lang="en-US" smtClean="0">
                <a:latin typeface="Times New Roman" pitchFamily="18" charset="0"/>
                <a:cs typeface="Times New Roman" pitchFamily="18" charset="0"/>
              </a:rPr>
              <a:t>Injuries of tympanic membrane</a:t>
            </a:r>
            <a:endParaRPr lang="en-US">
              <a:latin typeface="Times New Roman" pitchFamily="18" charset="0"/>
              <a:cs typeface="Times New Roman"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a:extLst>
              <a:ext uri="{FF2B5EF4-FFF2-40B4-BE49-F238E27FC236}">
                <a16:creationId xmlns="" xmlns:a16="http://schemas.microsoft.com/office/drawing/2014/main" id="{5E2DCCA4-9853-4C5F-9933-50602BEDBCC0}"/>
              </a:ext>
            </a:extLst>
          </p:cNvPr>
          <p:cNvSpPr>
            <a:spLocks noGrp="1"/>
          </p:cNvSpPr>
          <p:nvPr>
            <p:ph idx="1"/>
          </p:nvPr>
        </p:nvSpPr>
        <p:spPr>
          <a:xfrm>
            <a:off x="838200" y="1648072"/>
            <a:ext cx="10716491" cy="4351338"/>
          </a:xfrm>
        </p:spPr>
        <p:txBody>
          <a:bodyPr/>
          <a:lstStyle/>
          <a:p>
            <a:pPr marL="0" indent="0" eaLnBrk="1" hangingPunct="1">
              <a:buNone/>
            </a:pPr>
            <a:r>
              <a:rPr lang="en-US" altLang="en-US" b="1" smtClean="0">
                <a:latin typeface="Times New Roman" panose="02020603050405020304" pitchFamily="18" charset="0"/>
                <a:cs typeface="Times New Roman" panose="02020603050405020304" pitchFamily="18" charset="0"/>
              </a:rPr>
              <a:t>Anamnesis</a:t>
            </a:r>
            <a:endParaRPr lang="en-US" altLang="en-US" b="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Pain, impaired hearing, tinnitus, vertigo.</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In severe cases bleeding.</a:t>
            </a:r>
            <a:endParaRPr lang="en-US" altLang="en-US">
              <a:latin typeface="Times New Roman" panose="02020603050405020304" pitchFamily="18" charset="0"/>
              <a:cs typeface="Times New Roman" panose="02020603050405020304" pitchFamily="18" charset="0"/>
            </a:endParaRPr>
          </a:p>
          <a:p>
            <a:pPr marL="0" indent="0" eaLnBrk="1" hangingPunct="1">
              <a:buNone/>
            </a:pPr>
            <a:r>
              <a:rPr lang="en-US" altLang="en-US" b="1" smtClean="0">
                <a:latin typeface="Times New Roman" panose="02020603050405020304" pitchFamily="18" charset="0"/>
                <a:cs typeface="Times New Roman" panose="02020603050405020304" pitchFamily="18" charset="0"/>
              </a:rPr>
              <a:t>Otoscopy</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Rupture in pars </a:t>
            </a:r>
            <a:r>
              <a:rPr lang="en-US" altLang="en-US" err="1" smtClean="0">
                <a:latin typeface="Times New Roman" panose="02020603050405020304" pitchFamily="18" charset="0"/>
                <a:cs typeface="Times New Roman" panose="02020603050405020304" pitchFamily="18" charset="0"/>
              </a:rPr>
              <a:t>tensa</a:t>
            </a:r>
            <a:r>
              <a:rPr lang="en-US" altLang="en-US" smtClean="0">
                <a:latin typeface="Times New Roman" panose="02020603050405020304" pitchFamily="18" charset="0"/>
                <a:cs typeface="Times New Roman" panose="02020603050405020304" pitchFamily="18" charset="0"/>
              </a:rPr>
              <a:t> of tympanic membrane</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Edges of rupture are irregular, with hematomas. </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Audiometry shows conductive hearing loss, unless inner ear is also injured.</a:t>
            </a:r>
            <a:endParaRPr lang="en-US" altLang="en-US" sz="2400"/>
          </a:p>
        </p:txBody>
      </p:sp>
      <p:sp>
        <p:nvSpPr>
          <p:cNvPr id="3" name="Title 2">
            <a:extLst>
              <a:ext uri="{FF2B5EF4-FFF2-40B4-BE49-F238E27FC236}">
                <a16:creationId xmlns="" xmlns:a16="http://schemas.microsoft.com/office/drawing/2014/main" id="{FA5CED92-73D5-48AD-964A-DEC55207C43D}"/>
              </a:ext>
            </a:extLst>
          </p:cNvPr>
          <p:cNvSpPr>
            <a:spLocks noGrp="1"/>
          </p:cNvSpPr>
          <p:nvPr>
            <p:ph type="title"/>
          </p:nvPr>
        </p:nvSpPr>
        <p:spPr>
          <a:xfrm>
            <a:off x="838200" y="681038"/>
            <a:ext cx="10515600" cy="854800"/>
          </a:xfrm>
        </p:spPr>
        <p:txBody>
          <a:bodyPr>
            <a:normAutofit/>
          </a:bodyPr>
          <a:lstStyle/>
          <a:p>
            <a:pPr>
              <a:defRPr/>
            </a:pPr>
            <a:r>
              <a:rPr lang="en-US" smtClean="0">
                <a:latin typeface="Times New Roman" pitchFamily="18" charset="0"/>
                <a:cs typeface="Times New Roman" pitchFamily="18" charset="0"/>
              </a:rPr>
              <a:t>Diagnosis</a:t>
            </a:r>
            <a:endParaRPr lang="en-US">
              <a:latin typeface="Times New Roman" pitchFamily="18" charset="0"/>
              <a:cs typeface="Times New Roman" pitchFamily="18"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descr="Ð ÐµÐ·ÑÐ»ÑÐ°Ñ ÑÐ»Ð¸ÐºÐ° Ð·Ð° bubna opna">
            <a:extLst>
              <a:ext uri="{FF2B5EF4-FFF2-40B4-BE49-F238E27FC236}">
                <a16:creationId xmlns="" xmlns:a16="http://schemas.microsoft.com/office/drawing/2014/main" id="{B7709BF2-CEDB-4180-AC63-FDCAD27E5122}"/>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endParaRPr lang="en-US" altLang="en-US" sz="1800"/>
          </a:p>
        </p:txBody>
      </p:sp>
      <p:sp>
        <p:nvSpPr>
          <p:cNvPr id="31747" name="AutoShape 4" descr="Ð ÐµÐ·ÑÐ»ÑÐ°Ñ ÑÐ»Ð¸ÐºÐ° Ð·Ð° bubna opna">
            <a:extLst>
              <a:ext uri="{FF2B5EF4-FFF2-40B4-BE49-F238E27FC236}">
                <a16:creationId xmlns="" xmlns:a16="http://schemas.microsoft.com/office/drawing/2014/main" id="{E2091E86-7C90-4F35-845C-B22145D0174E}"/>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endParaRPr lang="en-US" altLang="en-US" sz="1800"/>
          </a:p>
        </p:txBody>
      </p:sp>
      <p:sp>
        <p:nvSpPr>
          <p:cNvPr id="31748" name="AutoShape 6" descr="Ð ÐµÐ·ÑÐ»ÑÐ°Ñ ÑÐ»Ð¸ÐºÐ° Ð·Ð° perforatio bubne opne">
            <a:extLst>
              <a:ext uri="{FF2B5EF4-FFF2-40B4-BE49-F238E27FC236}">
                <a16:creationId xmlns="" xmlns:a16="http://schemas.microsoft.com/office/drawing/2014/main" id="{70419354-CFC6-4AB5-B11F-48C575124A1E}"/>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endParaRPr lang="en-US" altLang="en-US" sz="1800"/>
          </a:p>
        </p:txBody>
      </p:sp>
      <p:sp>
        <p:nvSpPr>
          <p:cNvPr id="31749" name="AutoShape 8" descr="Ð ÐµÐ·ÑÐ»ÑÐ°Ñ ÑÐ»Ð¸ÐºÐ° Ð·Ð° perforatio bubne opne">
            <a:extLst>
              <a:ext uri="{FF2B5EF4-FFF2-40B4-BE49-F238E27FC236}">
                <a16:creationId xmlns="" xmlns:a16="http://schemas.microsoft.com/office/drawing/2014/main" id="{58C2A900-510B-4676-9172-18622797EA03}"/>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endParaRPr lang="en-US" altLang="en-US" sz="1800"/>
          </a:p>
        </p:txBody>
      </p:sp>
      <p:pic>
        <p:nvPicPr>
          <p:cNvPr id="31750" name="Picture 10" descr="Ð ÐµÐ·ÑÐ»ÑÐ°Ñ ÑÐ»Ð¸ÐºÐ° Ð·Ð° perforatio bubne opne">
            <a:extLst>
              <a:ext uri="{FF2B5EF4-FFF2-40B4-BE49-F238E27FC236}">
                <a16:creationId xmlns="" xmlns:a16="http://schemas.microsoft.com/office/drawing/2014/main" id="{1DF713F2-6CB9-49E1-9666-B9F93D403F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728" y="1485900"/>
            <a:ext cx="9660898" cy="3886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Резултат слика за ruptura membranae tympani">
            <a:extLst>
              <a:ext uri="{FF2B5EF4-FFF2-40B4-BE49-F238E27FC236}">
                <a16:creationId xmlns="" xmlns:a16="http://schemas.microsoft.com/office/drawing/2014/main" id="{885F33CF-09A0-49D9-AA90-3EEF235BDD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4725" y="1420091"/>
            <a:ext cx="3636818" cy="36368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Резултат слика за ruptura membranae tympani">
            <a:extLst>
              <a:ext uri="{FF2B5EF4-FFF2-40B4-BE49-F238E27FC236}">
                <a16:creationId xmlns="" xmlns:a16="http://schemas.microsoft.com/office/drawing/2014/main" id="{5C7B3641-4441-4625-A77A-809389A402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459" y="1385454"/>
            <a:ext cx="3703749" cy="367145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Резултат слика за ruptura membranae tympani">
            <a:extLst>
              <a:ext uri="{FF2B5EF4-FFF2-40B4-BE49-F238E27FC236}">
                <a16:creationId xmlns="" xmlns:a16="http://schemas.microsoft.com/office/drawing/2014/main" id="{5CDDFB77-AFD0-40A7-AD29-7D07205ED7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3128" y="1420090"/>
            <a:ext cx="3685743" cy="3636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6892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13EDACB-644A-4816-A2F2-09123D9312ED}"/>
              </a:ext>
            </a:extLst>
          </p:cNvPr>
          <p:cNvSpPr>
            <a:spLocks noGrp="1"/>
          </p:cNvSpPr>
          <p:nvPr>
            <p:ph type="title"/>
          </p:nvPr>
        </p:nvSpPr>
        <p:spPr/>
        <p:txBody>
          <a:bodyPr/>
          <a:lstStyle/>
          <a:p>
            <a:pPr>
              <a:defRPr/>
            </a:pPr>
            <a:r>
              <a:rPr lang="en-US" smtClean="0">
                <a:latin typeface="Times New Roman" pitchFamily="18" charset="0"/>
                <a:cs typeface="Times New Roman" pitchFamily="18" charset="0"/>
              </a:rPr>
              <a:t>Treatment</a:t>
            </a:r>
            <a:endParaRPr lang="en-US">
              <a:latin typeface="Times New Roman" pitchFamily="18" charset="0"/>
              <a:cs typeface="Times New Roman" pitchFamily="18" charset="0"/>
            </a:endParaRPr>
          </a:p>
        </p:txBody>
      </p:sp>
      <p:sp>
        <p:nvSpPr>
          <p:cNvPr id="32771" name="Content Placeholder 4">
            <a:extLst>
              <a:ext uri="{FF2B5EF4-FFF2-40B4-BE49-F238E27FC236}">
                <a16:creationId xmlns="" xmlns:a16="http://schemas.microsoft.com/office/drawing/2014/main" id="{C4557595-45F9-4268-972E-EEA6FA09D32E}"/>
              </a:ext>
            </a:extLst>
          </p:cNvPr>
          <p:cNvSpPr>
            <a:spLocks noGrp="1"/>
          </p:cNvSpPr>
          <p:nvPr>
            <p:ph idx="1"/>
          </p:nvPr>
        </p:nvSpPr>
        <p:spPr/>
        <p:txBody>
          <a:bodyPr/>
          <a:lstStyle/>
          <a:p>
            <a:pPr eaLnBrk="1" hangingPunct="1"/>
            <a:r>
              <a:rPr lang="en-US" altLang="en-US" smtClean="0">
                <a:latin typeface="Times New Roman" panose="02020603050405020304" pitchFamily="18" charset="0"/>
                <a:cs typeface="Times New Roman" panose="02020603050405020304" pitchFamily="18" charset="0"/>
              </a:rPr>
              <a:t>Basic principle is prevention of secondary infection</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Antibiotics for seven days, local ear treatment, ear should not get wet. </a:t>
            </a:r>
          </a:p>
          <a:p>
            <a:pPr eaLnBrk="1" hangingPunct="1"/>
            <a:r>
              <a:rPr lang="en-US" altLang="en-US" smtClean="0">
                <a:latin typeface="Times New Roman" panose="02020603050405020304" pitchFamily="18" charset="0"/>
                <a:cs typeface="Times New Roman" panose="02020603050405020304" pitchFamily="18" charset="0"/>
              </a:rPr>
              <a:t>In most cases ruptures heal spontaneously</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If not healed, </a:t>
            </a:r>
            <a:r>
              <a:rPr lang="en-US" altLang="en-US" err="1" smtClean="0">
                <a:latin typeface="Times New Roman" panose="02020603050405020304" pitchFamily="18" charset="0"/>
                <a:cs typeface="Times New Roman" panose="02020603050405020304" pitchFamily="18" charset="0"/>
              </a:rPr>
              <a:t>myringoplasty</a:t>
            </a:r>
            <a:r>
              <a:rPr lang="en-US" altLang="en-US" smtClean="0">
                <a:latin typeface="Times New Roman" panose="02020603050405020304" pitchFamily="18" charset="0"/>
                <a:cs typeface="Times New Roman" panose="02020603050405020304" pitchFamily="18" charset="0"/>
              </a:rPr>
              <a:t> is performed several months after injury</a:t>
            </a:r>
            <a:r>
              <a:rPr lang="sr-Cyrl-RS" altLang="en-US"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a:t>
            </a:r>
            <a:endParaRPr lang="en-US" altLang="en-US">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pPr>
            <a:endParaRPr lang="en-US" altLang="en-US">
              <a:latin typeface="Times New Roman" panose="02020603050405020304" pitchFamily="18" charset="0"/>
              <a:cs typeface="Times New Roman" panose="02020603050405020304" pitchFamily="18" charset="0"/>
            </a:endParaRPr>
          </a:p>
          <a:p>
            <a:pPr eaLnBrk="1" hangingPunct="1"/>
            <a:endParaRPr lang="en-US"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a:extLst>
              <a:ext uri="{FF2B5EF4-FFF2-40B4-BE49-F238E27FC236}">
                <a16:creationId xmlns="" xmlns:a16="http://schemas.microsoft.com/office/drawing/2014/main" id="{57AE1242-B1E1-4132-B923-9F0DDA4F52A1}"/>
              </a:ext>
            </a:extLst>
          </p:cNvPr>
          <p:cNvSpPr>
            <a:spLocks noGrp="1"/>
          </p:cNvSpPr>
          <p:nvPr>
            <p:ph idx="1"/>
          </p:nvPr>
        </p:nvSpPr>
        <p:spPr>
          <a:xfrm>
            <a:off x="838200" y="883516"/>
            <a:ext cx="10515600" cy="4667250"/>
          </a:xfrm>
        </p:spPr>
        <p:txBody>
          <a:bodyPr>
            <a:normAutofit/>
          </a:bodyPr>
          <a:lstStyle/>
          <a:p>
            <a:r>
              <a:rPr lang="en-US" sz="3200" b="1" dirty="0" smtClean="0">
                <a:latin typeface="Times New Roman" pitchFamily="18" charset="0"/>
                <a:cs typeface="Times New Roman" pitchFamily="18" charset="0"/>
              </a:rPr>
              <a:t>Indirect injuries of tympanic membrane</a:t>
            </a:r>
            <a:endParaRPr lang="en-US" sz="3200" b="1" dirty="0">
              <a:latin typeface="Times New Roman" pitchFamily="18" charset="0"/>
              <a:cs typeface="Times New Roman" pitchFamily="18" charset="0"/>
            </a:endParaRPr>
          </a:p>
          <a:p>
            <a:pPr eaLnBrk="1" hangingPunct="1"/>
            <a:endParaRPr lang="sr-Cyrl-R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These injuries are the result of increased air pressure on the </a:t>
            </a:r>
            <a:r>
              <a:rPr lang="en-US" altLang="en-US" dirty="0" smtClean="0">
                <a:latin typeface="Times New Roman" panose="02020603050405020304" pitchFamily="18" charset="0"/>
                <a:cs typeface="Times New Roman" panose="02020603050405020304" pitchFamily="18" charset="0"/>
              </a:rPr>
              <a:t>tympanic membrane</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 causes are a sudden increase in air pressure in the external auditory canal </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A sudden increase in pressure occurs when hitting the ear with an open hand (slap), fist, </a:t>
            </a:r>
            <a:r>
              <a:rPr lang="en-US" altLang="en-US" dirty="0" smtClean="0">
                <a:latin typeface="Times New Roman" panose="02020603050405020304" pitchFamily="18" charset="0"/>
                <a:cs typeface="Times New Roman" panose="02020603050405020304" pitchFamily="18" charset="0"/>
              </a:rPr>
              <a:t>snowball </a:t>
            </a:r>
            <a:r>
              <a:rPr lang="en-US" altLang="en-US" dirty="0">
                <a:latin typeface="Times New Roman" panose="02020603050405020304" pitchFamily="18" charset="0"/>
                <a:cs typeface="Times New Roman" panose="02020603050405020304" pitchFamily="18" charset="0"/>
              </a:rPr>
              <a:t>or ball</a:t>
            </a:r>
            <a:r>
              <a:rPr lang="sr-Cyrl-RS" altLang="en-US" dirty="0" smtClean="0">
                <a:latin typeface="Times New Roman" panose="02020603050405020304" pitchFamily="18" charset="0"/>
                <a:cs typeface="Times New Roman" panose="02020603050405020304" pitchFamily="18" charset="0"/>
              </a:rPr>
              <a:t>.</a:t>
            </a:r>
            <a:endParaRPr lang="sr-Cyrl-RS" altLang="en-US"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Clinical presentation, complications and treatment are the </a:t>
            </a:r>
            <a:r>
              <a:rPr lang="en-US" altLang="en-US" dirty="0">
                <a:latin typeface="Times New Roman" panose="02020603050405020304" pitchFamily="18" charset="0"/>
                <a:cs typeface="Times New Roman" panose="02020603050405020304" pitchFamily="18" charset="0"/>
              </a:rPr>
              <a:t>same as for direct injuries of the tympanic membrane</a:t>
            </a:r>
            <a:r>
              <a:rPr lang="sr-Cyrl-RS" altLang="en-US" dirty="0" smtClean="0">
                <a:latin typeface="Times New Roman" panose="02020603050405020304" pitchFamily="18" charset="0"/>
                <a:cs typeface="Times New Roman" panose="02020603050405020304" pitchFamily="18" charset="0"/>
              </a:rPr>
              <a:t>.</a:t>
            </a:r>
            <a:r>
              <a:rPr lang="en-US" altLang="en-US" dirty="0" smtClean="0">
                <a:latin typeface="Times New Roman" panose="02020603050405020304" pitchFamily="18" charset="0"/>
                <a:cs typeface="Times New Roman" panose="02020603050405020304" pitchFamily="18" charset="0"/>
              </a:rPr>
              <a:t> </a:t>
            </a:r>
            <a:endParaRPr lang="sr-Cyrl-RS" altLang="en-US" dirty="0">
              <a:latin typeface="Times New Roman" panose="02020603050405020304" pitchFamily="18" charset="0"/>
              <a:cs typeface="Times New Roman" panose="02020603050405020304" pitchFamily="18" charset="0"/>
            </a:endParaRPr>
          </a:p>
          <a:p>
            <a:pPr marL="0" indent="0">
              <a:buNone/>
            </a:pPr>
            <a:endParaRPr lang="en-US" altLang="en-US" dirty="0">
              <a:latin typeface="Times New Roman" panose="02020603050405020304" pitchFamily="18" charset="0"/>
              <a:cs typeface="Times New Roman" panose="02020603050405020304" pitchFamily="18" charset="0"/>
            </a:endParaRPr>
          </a:p>
          <a:p>
            <a:pPr eaLnBrk="1" hangingPunct="1"/>
            <a:endParaRPr lang="en-US" altLang="en-US" sz="2800" b="1"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1">
            <a:extLst>
              <a:ext uri="{FF2B5EF4-FFF2-40B4-BE49-F238E27FC236}">
                <a16:creationId xmlns="" xmlns:a16="http://schemas.microsoft.com/office/drawing/2014/main" id="{A1CADA95-0BF2-4093-9440-2326105B88AF}"/>
              </a:ext>
            </a:extLst>
          </p:cNvPr>
          <p:cNvSpPr>
            <a:spLocks noGrp="1"/>
          </p:cNvSpPr>
          <p:nvPr>
            <p:ph idx="1"/>
          </p:nvPr>
        </p:nvSpPr>
        <p:spPr>
          <a:xfrm>
            <a:off x="838200" y="1368425"/>
            <a:ext cx="10515600" cy="4351338"/>
          </a:xfrm>
        </p:spPr>
        <p:txBody>
          <a:bodyPr/>
          <a:lstStyle/>
          <a:p>
            <a:pPr eaLnBrk="1" hangingPunct="1"/>
            <a:endParaRPr lang="en-US" altLang="en-US" dirty="0">
              <a:latin typeface="Times New Roman" panose="02020603050405020304" pitchFamily="18" charset="0"/>
              <a:cs typeface="Times New Roman" panose="02020603050405020304" pitchFamily="18" charset="0"/>
            </a:endParaRPr>
          </a:p>
          <a:p>
            <a:pPr eaLnBrk="1" hangingPunct="1"/>
            <a:r>
              <a:rPr lang="en-US" altLang="en-US" sz="4000" dirty="0" smtClean="0">
                <a:latin typeface="Times New Roman" panose="02020603050405020304" pitchFamily="18" charset="0"/>
                <a:cs typeface="Times New Roman" panose="02020603050405020304" pitchFamily="18" charset="0"/>
              </a:rPr>
              <a:t>Two of the specific types of indirect injuries of tympanic membrane are:</a:t>
            </a:r>
            <a:endParaRPr lang="sr-Cyrl-RS" altLang="en-US" sz="4000" dirty="0">
              <a:latin typeface="Times New Roman" panose="02020603050405020304" pitchFamily="18" charset="0"/>
              <a:cs typeface="Times New Roman" panose="02020603050405020304" pitchFamily="18" charset="0"/>
            </a:endParaRPr>
          </a:p>
          <a:p>
            <a:pPr lvl="1" eaLnBrk="1" hangingPunct="1"/>
            <a:r>
              <a:rPr lang="en-US" altLang="en-US" sz="4400" b="1" dirty="0" smtClean="0">
                <a:latin typeface="Times New Roman" panose="02020603050405020304" pitchFamily="18" charset="0"/>
                <a:cs typeface="Times New Roman" panose="02020603050405020304" pitchFamily="18" charset="0"/>
              </a:rPr>
              <a:t>Barotrauma</a:t>
            </a:r>
            <a:endParaRPr lang="sr-Cyrl-RS" altLang="en-US" sz="4400" dirty="0">
              <a:latin typeface="Times New Roman" panose="02020603050405020304" pitchFamily="18" charset="0"/>
              <a:cs typeface="Times New Roman" panose="02020603050405020304" pitchFamily="18" charset="0"/>
            </a:endParaRPr>
          </a:p>
          <a:p>
            <a:pPr lvl="1" eaLnBrk="1" hangingPunct="1"/>
            <a:r>
              <a:rPr lang="en-US" altLang="en-US" sz="4400" b="1" dirty="0" smtClean="0">
                <a:latin typeface="Times New Roman" panose="02020603050405020304" pitchFamily="18" charset="0"/>
                <a:cs typeface="Times New Roman" panose="02020603050405020304" pitchFamily="18" charset="0"/>
              </a:rPr>
              <a:t>Blast injury</a:t>
            </a:r>
            <a:endParaRPr lang="en-US" altLang="en-US" sz="4400" b="1" dirty="0">
              <a:latin typeface="Times New Roman" panose="02020603050405020304" pitchFamily="18" charset="0"/>
              <a:cs typeface="Times New Roman" panose="02020603050405020304" pitchFamily="18" charset="0"/>
            </a:endParaRPr>
          </a:p>
          <a:p>
            <a:pPr eaLnBrk="1" hangingPunct="1"/>
            <a:endParaRPr lang="en-US"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a:extLst>
              <a:ext uri="{FF2B5EF4-FFF2-40B4-BE49-F238E27FC236}">
                <a16:creationId xmlns="" xmlns:a16="http://schemas.microsoft.com/office/drawing/2014/main" id="{9C149583-9736-4E23-B049-9BE6D0B466E0}"/>
              </a:ext>
            </a:extLst>
          </p:cNvPr>
          <p:cNvSpPr>
            <a:spLocks noGrp="1"/>
          </p:cNvSpPr>
          <p:nvPr>
            <p:ph idx="1"/>
          </p:nvPr>
        </p:nvSpPr>
        <p:spPr>
          <a:xfrm>
            <a:off x="838200" y="814243"/>
            <a:ext cx="10515600" cy="5669684"/>
          </a:xfrm>
        </p:spPr>
        <p:txBody>
          <a:bodyPr>
            <a:normAutofit/>
          </a:bodyPr>
          <a:lstStyle/>
          <a:p>
            <a:pPr eaLnBrk="1" hangingPunct="1">
              <a:defRPr/>
            </a:pPr>
            <a:endParaRPr lang="en-US" sz="3200" b="1" i="1" dirty="0" smtClean="0">
              <a:latin typeface="Times New Roman" pitchFamily="18" charset="0"/>
              <a:cs typeface="Times New Roman" pitchFamily="18" charset="0"/>
            </a:endParaRPr>
          </a:p>
          <a:p>
            <a:pPr eaLnBrk="1" hangingPunct="1">
              <a:defRPr/>
            </a:pPr>
            <a:r>
              <a:rPr lang="en-US" sz="3200" b="1" i="1" dirty="0" smtClean="0">
                <a:latin typeface="Times New Roman" pitchFamily="18" charset="0"/>
                <a:cs typeface="Times New Roman" pitchFamily="18" charset="0"/>
              </a:rPr>
              <a:t>Auditory </a:t>
            </a:r>
            <a:r>
              <a:rPr lang="en-US" sz="3200" b="1" i="1" dirty="0" err="1" smtClean="0">
                <a:latin typeface="Times New Roman" pitchFamily="18" charset="0"/>
                <a:cs typeface="Times New Roman" pitchFamily="18" charset="0"/>
              </a:rPr>
              <a:t>ossicles</a:t>
            </a:r>
            <a:r>
              <a:rPr lang="sr-Cyrl-RS" sz="3200" b="1" i="1" dirty="0" smtClean="0">
                <a:latin typeface="Times New Roman" pitchFamily="18" charset="0"/>
                <a:cs typeface="Times New Roman" pitchFamily="18" charset="0"/>
              </a:rPr>
              <a:t>:</a:t>
            </a:r>
            <a:endParaRPr lang="sr-Cyrl-RS" sz="3200" b="1" i="1" dirty="0">
              <a:latin typeface="Times New Roman" pitchFamily="18" charset="0"/>
              <a:cs typeface="Times New Roman" pitchFamily="18" charset="0"/>
            </a:endParaRPr>
          </a:p>
          <a:p>
            <a:pPr eaLnBrk="1" hangingPunct="1">
              <a:defRPr/>
            </a:pPr>
            <a:r>
              <a:rPr lang="en-US" dirty="0" smtClean="0">
                <a:latin typeface="Times New Roman" pitchFamily="18" charset="0"/>
                <a:cs typeface="Times New Roman" pitchFamily="18" charset="0"/>
              </a:rPr>
              <a:t>Auditory </a:t>
            </a:r>
            <a:r>
              <a:rPr lang="en-US" dirty="0" err="1" smtClean="0">
                <a:latin typeface="Times New Roman" pitchFamily="18" charset="0"/>
                <a:cs typeface="Times New Roman" pitchFamily="18" charset="0"/>
              </a:rPr>
              <a:t>ossicles</a:t>
            </a:r>
            <a:r>
              <a:rPr lang="en-US" dirty="0" smtClean="0">
                <a:latin typeface="Times New Roman" pitchFamily="18" charset="0"/>
                <a:cs typeface="Times New Roman" pitchFamily="18" charset="0"/>
              </a:rPr>
              <a:t> are formed in </a:t>
            </a:r>
            <a:r>
              <a:rPr lang="en-US" b="1" dirty="0" smtClean="0">
                <a:latin typeface="Times New Roman" pitchFamily="18" charset="0"/>
                <a:cs typeface="Times New Roman" pitchFamily="18" charset="0"/>
              </a:rPr>
              <a:t>4</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week of fetal development </a:t>
            </a:r>
            <a:r>
              <a:rPr lang="en-US" dirty="0" smtClean="0">
                <a:latin typeface="Times New Roman" pitchFamily="18" charset="0"/>
                <a:cs typeface="Times New Roman" pitchFamily="18" charset="0"/>
              </a:rPr>
              <a:t>from </a:t>
            </a:r>
            <a:r>
              <a:rPr lang="en-US" b="1" dirty="0" smtClean="0">
                <a:latin typeface="Times New Roman" pitchFamily="18" charset="0"/>
                <a:cs typeface="Times New Roman" pitchFamily="18" charset="0"/>
              </a:rPr>
              <a:t>mesenchyme of the 1</a:t>
            </a:r>
            <a:r>
              <a:rPr lang="en-US" b="1" baseline="30000" dirty="0" smtClean="0">
                <a:latin typeface="Times New Roman" pitchFamily="18" charset="0"/>
                <a:cs typeface="Times New Roman" pitchFamily="18" charset="0"/>
              </a:rPr>
              <a:t>st</a:t>
            </a:r>
            <a:r>
              <a:rPr lang="en-US" b="1" dirty="0" smtClean="0">
                <a:latin typeface="Times New Roman" pitchFamily="18" charset="0"/>
                <a:cs typeface="Times New Roman" pitchFamily="18" charset="0"/>
              </a:rPr>
              <a:t> and 2</a:t>
            </a:r>
            <a:r>
              <a:rPr lang="en-US" b="1" baseline="30000" dirty="0" smtClean="0">
                <a:latin typeface="Times New Roman" pitchFamily="18" charset="0"/>
                <a:cs typeface="Times New Roman" pitchFamily="18" charset="0"/>
              </a:rPr>
              <a:t>nd</a:t>
            </a:r>
            <a:r>
              <a:rPr lang="en-US" b="1" dirty="0" smtClean="0">
                <a:latin typeface="Times New Roman" pitchFamily="18" charset="0"/>
                <a:cs typeface="Times New Roman" pitchFamily="18" charset="0"/>
              </a:rPr>
              <a:t> pharyngeal arches</a:t>
            </a:r>
            <a:r>
              <a:rPr lang="en-US" dirty="0" smtClean="0">
                <a:latin typeface="Times New Roman" pitchFamily="18" charset="0"/>
                <a:cs typeface="Times New Roman" pitchFamily="18" charset="0"/>
              </a:rPr>
              <a:t>. </a:t>
            </a:r>
            <a:endParaRPr lang="en-US" b="1" dirty="0">
              <a:latin typeface="Times New Roman" pitchFamily="18" charset="0"/>
              <a:cs typeface="Times New Roman" pitchFamily="18" charset="0"/>
            </a:endParaRPr>
          </a:p>
          <a:p>
            <a:pPr>
              <a:defRPr/>
            </a:pPr>
            <a:r>
              <a:rPr lang="en-US" b="1" dirty="0" smtClean="0">
                <a:latin typeface="Times New Roman" pitchFamily="18" charset="0"/>
                <a:cs typeface="Times New Roman" pitchFamily="18" charset="0"/>
              </a:rPr>
              <a:t>Malleus </a:t>
            </a:r>
            <a:r>
              <a:rPr lang="en-US" dirty="0" smtClean="0">
                <a:latin typeface="Times New Roman" pitchFamily="18" charset="0"/>
                <a:cs typeface="Times New Roman" pitchFamily="18" charset="0"/>
              </a:rPr>
              <a:t>and</a:t>
            </a:r>
            <a:r>
              <a:rPr lang="en-US" b="1" dirty="0" smtClean="0">
                <a:latin typeface="Times New Roman" pitchFamily="18" charset="0"/>
                <a:cs typeface="Times New Roman" pitchFamily="18" charset="0"/>
              </a:rPr>
              <a:t> incus </a:t>
            </a:r>
            <a:r>
              <a:rPr lang="en-US" dirty="0" smtClean="0">
                <a:latin typeface="Times New Roman" pitchFamily="18" charset="0"/>
                <a:cs typeface="Times New Roman" pitchFamily="18" charset="0"/>
              </a:rPr>
              <a:t>are formed mostly from cartilage of the mandibular prominence of the </a:t>
            </a:r>
            <a:r>
              <a:rPr lang="en-US" b="1" dirty="0" smtClean="0">
                <a:latin typeface="Times New Roman" pitchFamily="18" charset="0"/>
                <a:cs typeface="Times New Roman" pitchFamily="18" charset="0"/>
              </a:rPr>
              <a:t>1</a:t>
            </a:r>
            <a:r>
              <a:rPr lang="en-US" b="1" baseline="30000" dirty="0" smtClean="0">
                <a:latin typeface="Times New Roman" pitchFamily="18" charset="0"/>
                <a:cs typeface="Times New Roman" pitchFamily="18" charset="0"/>
              </a:rPr>
              <a:t>st</a:t>
            </a:r>
            <a:r>
              <a:rPr lang="en-US" b="1" dirty="0" smtClean="0">
                <a:latin typeface="Times New Roman" pitchFamily="18" charset="0"/>
                <a:cs typeface="Times New Roman" pitchFamily="18" charset="0"/>
              </a:rPr>
              <a:t> pharyngeal arch </a:t>
            </a:r>
            <a:r>
              <a:rPr lang="en-US" dirty="0">
                <a:latin typeface="Times New Roman" pitchFamily="18" charset="0"/>
                <a:cs typeface="Times New Roman" pitchFamily="18" charset="0"/>
              </a:rPr>
              <a:t>(</a:t>
            </a:r>
            <a:r>
              <a:rPr lang="en-US" dirty="0" err="1" smtClean="0">
                <a:latin typeface="Times New Roman" pitchFamily="18" charset="0"/>
                <a:cs typeface="Times New Roman" pitchFamily="18" charset="0"/>
              </a:rPr>
              <a:t>Meckel’s</a:t>
            </a:r>
            <a:r>
              <a:rPr lang="en-US" dirty="0" smtClean="0">
                <a:latin typeface="Times New Roman" pitchFamily="18" charset="0"/>
                <a:cs typeface="Times New Roman" pitchFamily="18" charset="0"/>
              </a:rPr>
              <a:t> cartilage), while from outer end of the </a:t>
            </a:r>
            <a:r>
              <a:rPr lang="en-US" b="1" dirty="0" smtClean="0">
                <a:latin typeface="Times New Roman" pitchFamily="18" charset="0"/>
                <a:cs typeface="Times New Roman" pitchFamily="18" charset="0"/>
              </a:rPr>
              <a:t>2</a:t>
            </a:r>
            <a:r>
              <a:rPr lang="en-US" b="1" baseline="30000" dirty="0" smtClean="0">
                <a:latin typeface="Times New Roman" pitchFamily="18" charset="0"/>
                <a:cs typeface="Times New Roman" pitchFamily="18" charset="0"/>
              </a:rPr>
              <a:t>nd</a:t>
            </a:r>
            <a:r>
              <a:rPr lang="en-US" b="1" dirty="0" smtClean="0">
                <a:latin typeface="Times New Roman" pitchFamily="18" charset="0"/>
                <a:cs typeface="Times New Roman" pitchFamily="18" charset="0"/>
              </a:rPr>
              <a:t> pharyngeal arch </a:t>
            </a:r>
            <a:r>
              <a:rPr lang="en-US" dirty="0" smtClean="0">
                <a:latin typeface="Times New Roman" pitchFamily="18" charset="0"/>
                <a:cs typeface="Times New Roman" pitchFamily="18" charset="0"/>
              </a:rPr>
              <a:t>cartilage </a:t>
            </a:r>
            <a:r>
              <a:rPr lang="sr-Cyrl-RS" dirty="0" smtClean="0">
                <a:latin typeface="Times New Roman" pitchFamily="18" charset="0"/>
                <a:cs typeface="Times New Roman" pitchFamily="18" charset="0"/>
              </a:rPr>
              <a:t>(</a:t>
            </a:r>
            <a:r>
              <a:rPr lang="hr-HR" spc="-5" dirty="0" smtClean="0">
                <a:solidFill>
                  <a:srgbClr val="000000"/>
                </a:solidFill>
                <a:latin typeface="Times New Roman" panose="02020603050405020304" pitchFamily="18" charset="0"/>
                <a:ea typeface="Calibri" panose="020F0502020204030204" pitchFamily="34" charset="0"/>
              </a:rPr>
              <a:t>Reichert’s</a:t>
            </a:r>
            <a:r>
              <a:rPr lang="en-US" spc="-5" dirty="0" smtClean="0">
                <a:solidFill>
                  <a:srgbClr val="000000"/>
                </a:solidFill>
                <a:latin typeface="Times New Roman" panose="02020603050405020304" pitchFamily="18" charset="0"/>
                <a:ea typeface="Calibri" panose="020F0502020204030204" pitchFamily="34" charset="0"/>
              </a:rPr>
              <a:t> cartilage</a:t>
            </a:r>
            <a:r>
              <a:rPr lang="sr-Cyrl-R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stapes</a:t>
            </a:r>
            <a:r>
              <a:rPr lang="en-US" dirty="0" smtClean="0">
                <a:latin typeface="Times New Roman" pitchFamily="18" charset="0"/>
                <a:cs typeface="Times New Roman" pitchFamily="18" charset="0"/>
              </a:rPr>
              <a:t> is formed without it’s base</a:t>
            </a:r>
            <a:r>
              <a:rPr lang="x-none"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Base of the stapes is derived from the labyrinth. </a:t>
            </a:r>
            <a:endParaRPr lang="en-US" dirty="0">
              <a:latin typeface="Times New Roman" pitchFamily="18" charset="0"/>
              <a:cs typeface="Times New Roman" pitchFamily="18" charset="0"/>
            </a:endParaRPr>
          </a:p>
          <a:p>
            <a:pPr eaLnBrk="1" hangingPunct="1">
              <a:defRPr/>
            </a:pPr>
            <a:r>
              <a:rPr lang="en-US" dirty="0" smtClean="0">
                <a:latin typeface="Times New Roman" panose="02020603050405020304" pitchFamily="18" charset="0"/>
                <a:cs typeface="Times New Roman" panose="02020603050405020304" pitchFamily="18" charset="0"/>
              </a:rPr>
              <a:t>In </a:t>
            </a:r>
            <a:r>
              <a:rPr lang="en-US" b="1" dirty="0" smtClean="0">
                <a:latin typeface="Times New Roman" panose="02020603050405020304" pitchFamily="18" charset="0"/>
                <a:cs typeface="Times New Roman" panose="02020603050405020304" pitchFamily="18" charset="0"/>
              </a:rPr>
              <a:t>16</a:t>
            </a:r>
            <a:r>
              <a:rPr lang="en-US" b="1" baseline="30000" dirty="0" smtClean="0">
                <a:latin typeface="Times New Roman" panose="02020603050405020304" pitchFamily="18" charset="0"/>
                <a:cs typeface="Times New Roman" panose="02020603050405020304" pitchFamily="18" charset="0"/>
              </a:rPr>
              <a:t>th</a:t>
            </a:r>
            <a:r>
              <a:rPr lang="en-US" b="1" dirty="0" smtClean="0">
                <a:latin typeface="Times New Roman" panose="02020603050405020304" pitchFamily="18" charset="0"/>
                <a:cs typeface="Times New Roman" panose="02020603050405020304" pitchFamily="18" charset="0"/>
              </a:rPr>
              <a:t> week </a:t>
            </a:r>
            <a:r>
              <a:rPr lang="en-US" dirty="0" smtClean="0">
                <a:latin typeface="Times New Roman" panose="02020603050405020304" pitchFamily="18" charset="0"/>
                <a:cs typeface="Times New Roman" panose="02020603050405020304" pitchFamily="18" charset="0"/>
              </a:rPr>
              <a:t>of pregnancy malleus and incus reach their adult size, and their ossification ends in </a:t>
            </a:r>
            <a:r>
              <a:rPr lang="en-US" b="1" dirty="0" smtClean="0">
                <a:latin typeface="Times New Roman" panose="02020603050405020304" pitchFamily="18" charset="0"/>
                <a:cs typeface="Times New Roman" panose="02020603050405020304" pitchFamily="18" charset="0"/>
              </a:rPr>
              <a:t>30</a:t>
            </a:r>
            <a:r>
              <a:rPr lang="en-US" b="1" baseline="30000" dirty="0" smtClean="0">
                <a:latin typeface="Times New Roman" panose="02020603050405020304" pitchFamily="18" charset="0"/>
                <a:cs typeface="Times New Roman" panose="02020603050405020304" pitchFamily="18" charset="0"/>
              </a:rPr>
              <a:t>th</a:t>
            </a:r>
            <a:r>
              <a:rPr lang="en-US" b="1" dirty="0" smtClean="0">
                <a:latin typeface="Times New Roman" panose="02020603050405020304" pitchFamily="18" charset="0"/>
                <a:cs typeface="Times New Roman" panose="02020603050405020304" pitchFamily="18" charset="0"/>
              </a:rPr>
              <a:t> week</a:t>
            </a:r>
            <a:r>
              <a:rPr lang="en-US" dirty="0" smtClean="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1">
            <a:extLst>
              <a:ext uri="{FF2B5EF4-FFF2-40B4-BE49-F238E27FC236}">
                <a16:creationId xmlns="" xmlns:a16="http://schemas.microsoft.com/office/drawing/2014/main" id="{2C3A01E7-419D-4768-B92E-A4E815B1B211}"/>
              </a:ext>
            </a:extLst>
          </p:cNvPr>
          <p:cNvSpPr>
            <a:spLocks noGrp="1"/>
          </p:cNvSpPr>
          <p:nvPr>
            <p:ph idx="1"/>
          </p:nvPr>
        </p:nvSpPr>
        <p:spPr>
          <a:xfrm>
            <a:off x="838200" y="2582461"/>
            <a:ext cx="9829800" cy="2993160"/>
          </a:xfrm>
        </p:spPr>
        <p:txBody>
          <a:bodyPr>
            <a:normAutofit/>
          </a:bodyPr>
          <a:lstStyle/>
          <a:p>
            <a:pPr eaLnBrk="1" hangingPunct="1"/>
            <a:r>
              <a:rPr lang="en-US" altLang="en-US" dirty="0">
                <a:latin typeface="Times New Roman" panose="02020603050405020304" pitchFamily="18" charset="0"/>
                <a:cs typeface="Times New Roman" panose="02020603050405020304" pitchFamily="18" charset="0"/>
              </a:rPr>
              <a:t>Reaction of middle and inner ear on sudden changes of atmospheric pressure.  </a:t>
            </a:r>
          </a:p>
          <a:p>
            <a:pPr eaLnBrk="1" hangingPunct="1"/>
            <a:r>
              <a:rPr lang="en-US" altLang="en-US" dirty="0" smtClean="0">
                <a:latin typeface="Times New Roman" panose="02020603050405020304" pitchFamily="18" charset="0"/>
                <a:cs typeface="Times New Roman" panose="02020603050405020304" pitchFamily="18" charset="0"/>
              </a:rPr>
              <a:t>Flying in a plane (landing in particular)</a:t>
            </a:r>
            <a:endParaRPr lang="en-US" altLang="en-US"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Difference in atmospheric pressure and pressure in middle ear air spaces leads to possibility </a:t>
            </a:r>
            <a:r>
              <a:rPr lang="en-US" altLang="en-US" dirty="0">
                <a:latin typeface="Times New Roman" panose="02020603050405020304" pitchFamily="18" charset="0"/>
                <a:cs typeface="Times New Roman" panose="02020603050405020304" pitchFamily="18" charset="0"/>
              </a:rPr>
              <a:t>of damage to the </a:t>
            </a:r>
            <a:r>
              <a:rPr lang="en-US" altLang="en-US" dirty="0" smtClean="0">
                <a:latin typeface="Times New Roman" panose="02020603050405020304" pitchFamily="18" charset="0"/>
                <a:cs typeface="Times New Roman" panose="02020603050405020304" pitchFamily="18" charset="0"/>
              </a:rPr>
              <a:t>tympanic membrane </a:t>
            </a:r>
            <a:r>
              <a:rPr lang="en-US" altLang="en-US" dirty="0">
                <a:latin typeface="Times New Roman" panose="02020603050405020304" pitchFamily="18" charset="0"/>
                <a:cs typeface="Times New Roman" panose="02020603050405020304" pitchFamily="18" charset="0"/>
              </a:rPr>
              <a:t>and other lesions in the middle ear</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EFD81738-8417-44F1-AE77-EB4DDB901950}"/>
              </a:ext>
            </a:extLst>
          </p:cNvPr>
          <p:cNvSpPr>
            <a:spLocks noGrp="1"/>
          </p:cNvSpPr>
          <p:nvPr>
            <p:ph type="title"/>
          </p:nvPr>
        </p:nvSpPr>
        <p:spPr>
          <a:xfrm>
            <a:off x="838200" y="868796"/>
            <a:ext cx="10515600" cy="1325563"/>
          </a:xfrm>
        </p:spPr>
        <p:txBody>
          <a:bodyPr/>
          <a:lstStyle/>
          <a:p>
            <a:pPr>
              <a:defRPr/>
            </a:pPr>
            <a:r>
              <a:rPr lang="en-US" dirty="0" smtClean="0">
                <a:latin typeface="Times New Roman" pitchFamily="18" charset="0"/>
                <a:cs typeface="Times New Roman" pitchFamily="18" charset="0"/>
              </a:rPr>
              <a:t>Barotrauma</a:t>
            </a:r>
            <a:r>
              <a:rPr lang="sr-Cyrl-R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aerootitis</a:t>
            </a:r>
            <a:r>
              <a:rPr lang="sr-Cyrl-RS" dirty="0" smtClean="0">
                <a:latin typeface="Times New Roman" pitchFamily="18" charset="0"/>
                <a:cs typeface="Times New Roman" pitchFamily="18" charset="0"/>
              </a:rPr>
              <a:t> </a:t>
            </a:r>
            <a:r>
              <a:rPr lang="sr-Cyrl-RS" dirty="0">
                <a:latin typeface="Times New Roman" pitchFamily="18" charset="0"/>
                <a:cs typeface="Times New Roman" pitchFamily="18" charset="0"/>
              </a:rPr>
              <a:t>- </a:t>
            </a:r>
            <a:r>
              <a:rPr lang="en-US" altLang="en-US" dirty="0">
                <a:latin typeface="Times New Roman" panose="02020603050405020304" pitchFamily="18" charset="0"/>
                <a:cs typeface="Times New Roman" panose="02020603050405020304" pitchFamily="18" charset="0"/>
              </a:rPr>
              <a:t>otitis media </a:t>
            </a:r>
            <a:r>
              <a:rPr lang="en-US" altLang="en-US" dirty="0" err="1" smtClean="0">
                <a:latin typeface="Times New Roman" panose="02020603050405020304" pitchFamily="18" charset="0"/>
                <a:cs typeface="Times New Roman" panose="02020603050405020304" pitchFamily="18" charset="0"/>
              </a:rPr>
              <a:t>barotraumatica</a:t>
            </a:r>
            <a:r>
              <a:rPr lang="en-US" altLang="en-US" dirty="0">
                <a:latin typeface="Times New Roman" panose="02020603050405020304" pitchFamily="18" charset="0"/>
                <a:cs typeface="Times New Roman" panose="02020603050405020304" pitchFamily="18" charset="0"/>
              </a:rPr>
              <a:t>)</a:t>
            </a:r>
            <a:endParaRPr lang="en-US" dirty="0">
              <a:latin typeface="Times New Roman" pitchFamily="18" charset="0"/>
              <a:cs typeface="Times New Roman"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1">
            <a:extLst>
              <a:ext uri="{FF2B5EF4-FFF2-40B4-BE49-F238E27FC236}">
                <a16:creationId xmlns="" xmlns:a16="http://schemas.microsoft.com/office/drawing/2014/main" id="{39E694E6-E4DC-4D6D-A614-8EEF7799F9FA}"/>
              </a:ext>
            </a:extLst>
          </p:cNvPr>
          <p:cNvSpPr>
            <a:spLocks noGrp="1"/>
          </p:cNvSpPr>
          <p:nvPr>
            <p:ph idx="1"/>
          </p:nvPr>
        </p:nvSpPr>
        <p:spPr>
          <a:xfrm>
            <a:off x="1044791" y="1466396"/>
            <a:ext cx="10102418" cy="3425201"/>
          </a:xfrm>
        </p:spPr>
        <p:txBody>
          <a:bodyPr/>
          <a:lstStyle/>
          <a:p>
            <a:r>
              <a:rPr lang="en-US" altLang="en-US" dirty="0" smtClean="0">
                <a:latin typeface="Times New Roman" panose="02020603050405020304" pitchFamily="18" charset="0"/>
                <a:cs typeface="Times New Roman" panose="02020603050405020304" pitchFamily="18" charset="0"/>
              </a:rPr>
              <a:t>The </a:t>
            </a:r>
            <a:r>
              <a:rPr lang="en-US" altLang="en-US" dirty="0">
                <a:latin typeface="Times New Roman" panose="02020603050405020304" pitchFamily="18" charset="0"/>
                <a:cs typeface="Times New Roman" panose="02020603050405020304" pitchFamily="18" charset="0"/>
              </a:rPr>
              <a:t>occurrence of damage depends on the functional state of the Eustachian tube, </a:t>
            </a:r>
            <a:r>
              <a:rPr lang="en-US" altLang="en-US" dirty="0" smtClean="0">
                <a:latin typeface="Times New Roman" panose="02020603050405020304" pitchFamily="18" charset="0"/>
                <a:cs typeface="Times New Roman" panose="02020603050405020304" pitchFamily="18" charset="0"/>
              </a:rPr>
              <a:t>the </a:t>
            </a:r>
            <a:r>
              <a:rPr lang="en-US" altLang="en-US" dirty="0">
                <a:latin typeface="Times New Roman" panose="02020603050405020304" pitchFamily="18" charset="0"/>
                <a:cs typeface="Times New Roman" panose="02020603050405020304" pitchFamily="18" charset="0"/>
              </a:rPr>
              <a:t>difference in pressure, as well as the length of exposure to adverse conditions</a:t>
            </a:r>
            <a:r>
              <a:rPr lang="sr-Cyrl-RS" altLang="en-US" dirty="0" smtClean="0">
                <a:latin typeface="Times New Roman" panose="02020603050405020304" pitchFamily="18" charset="0"/>
                <a:cs typeface="Times New Roman" panose="02020603050405020304" pitchFamily="18" charset="0"/>
              </a:rPr>
              <a:t>.</a:t>
            </a:r>
            <a:endParaRPr lang="sr-Cyrl-R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 tympanic membrane is retracted, serous-hemorrhagic transudate </a:t>
            </a:r>
            <a:r>
              <a:rPr lang="en-US" altLang="en-US" dirty="0" smtClean="0">
                <a:latin typeface="Times New Roman" panose="02020603050405020304" pitchFamily="18" charset="0"/>
                <a:cs typeface="Times New Roman" panose="02020603050405020304" pitchFamily="18" charset="0"/>
              </a:rPr>
              <a:t>fills the </a:t>
            </a:r>
            <a:r>
              <a:rPr lang="en-US" altLang="en-US" dirty="0">
                <a:latin typeface="Times New Roman" panose="02020603050405020304" pitchFamily="18" charset="0"/>
                <a:cs typeface="Times New Roman" panose="02020603050405020304" pitchFamily="18" charset="0"/>
              </a:rPr>
              <a:t>tympanic </a:t>
            </a:r>
            <a:r>
              <a:rPr lang="en-US" altLang="en-US" dirty="0" smtClean="0">
                <a:latin typeface="Times New Roman" panose="02020603050405020304" pitchFamily="18" charset="0"/>
                <a:cs typeface="Times New Roman" panose="02020603050405020304" pitchFamily="18" charset="0"/>
              </a:rPr>
              <a:t>cavity.</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Due to the increase in the difference in pressure, bleeding in the middle ear and rupture of the eardrum may occur.</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1">
            <a:extLst>
              <a:ext uri="{FF2B5EF4-FFF2-40B4-BE49-F238E27FC236}">
                <a16:creationId xmlns="" xmlns:a16="http://schemas.microsoft.com/office/drawing/2014/main" id="{72FBEA13-C66E-4E4E-BDB9-6C76B867D61C}"/>
              </a:ext>
            </a:extLst>
          </p:cNvPr>
          <p:cNvSpPr>
            <a:spLocks noGrp="1"/>
          </p:cNvSpPr>
          <p:nvPr>
            <p:ph idx="1"/>
          </p:nvPr>
        </p:nvSpPr>
        <p:spPr>
          <a:xfrm>
            <a:off x="789710" y="2135333"/>
            <a:ext cx="9933709" cy="2805113"/>
          </a:xfrm>
        </p:spPr>
        <p:txBody>
          <a:bodyPr>
            <a:normAutofit lnSpcReduction="10000"/>
          </a:bodyPr>
          <a:lstStyle/>
          <a:p>
            <a:pPr marL="0" indent="0" eaLnBrk="1" hangingPunct="1">
              <a:buNone/>
            </a:pPr>
            <a:r>
              <a:rPr lang="en-US" altLang="en-US" b="1" dirty="0" smtClean="0">
                <a:latin typeface="Times New Roman" panose="02020603050405020304" pitchFamily="18" charset="0"/>
                <a:cs typeface="Times New Roman" panose="02020603050405020304" pitchFamily="18" charset="0"/>
              </a:rPr>
              <a:t>Anamnesis</a:t>
            </a:r>
            <a:endParaRPr lang="en-US" altLang="en-US" b="1"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Hearing loss, ear pressure, pain, tinnitus</a:t>
            </a:r>
            <a:endParaRPr lang="en-US" altLang="en-US" dirty="0">
              <a:latin typeface="Times New Roman" panose="02020603050405020304" pitchFamily="18" charset="0"/>
              <a:cs typeface="Times New Roman" panose="02020603050405020304" pitchFamily="18" charset="0"/>
            </a:endParaRPr>
          </a:p>
          <a:p>
            <a:pPr marL="0" indent="0" eaLnBrk="1" hangingPunct="1">
              <a:buNone/>
            </a:pPr>
            <a:r>
              <a:rPr lang="en-US" altLang="en-US" b="1" dirty="0" err="1" smtClean="0">
                <a:latin typeface="Times New Roman" panose="02020603050405020304" pitchFamily="18" charset="0"/>
                <a:cs typeface="Times New Roman" panose="02020603050405020304" pitchFamily="18" charset="0"/>
              </a:rPr>
              <a:t>Otoscopy</a:t>
            </a:r>
            <a:endParaRPr lang="en-US" altLang="en-US" b="1"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Tympanic membrane is retracted, hyperemic</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If bleeding in the middle ear occurs, tympanic membrane is protruded or ruptured.</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B4D33742-A875-4087-ACBE-C7FB7D8EFB4E}"/>
              </a:ext>
            </a:extLst>
          </p:cNvPr>
          <p:cNvSpPr>
            <a:spLocks noGrp="1"/>
          </p:cNvSpPr>
          <p:nvPr>
            <p:ph type="title"/>
          </p:nvPr>
        </p:nvSpPr>
        <p:spPr>
          <a:xfrm>
            <a:off x="789710" y="921059"/>
            <a:ext cx="8229600" cy="1020762"/>
          </a:xfrm>
        </p:spPr>
        <p:txBody>
          <a:bodyPr>
            <a:normAutofit/>
          </a:bodyPr>
          <a:lstStyle/>
          <a:p>
            <a:pPr>
              <a:defRPr/>
            </a:pPr>
            <a:r>
              <a:rPr lang="en-US" sz="3600" dirty="0" smtClean="0">
                <a:latin typeface="Times New Roman" pitchFamily="18" charset="0"/>
                <a:cs typeface="Times New Roman" pitchFamily="18" charset="0"/>
              </a:rPr>
              <a:t>Diagnosis</a:t>
            </a:r>
            <a:endParaRPr lang="en-US" sz="3600" dirty="0">
              <a:latin typeface="Times New Roman" pitchFamily="18" charset="0"/>
              <a:cs typeface="Times New Roman"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BC71DD-C1F8-4AE0-B632-A4E4399E4C34}"/>
              </a:ext>
            </a:extLst>
          </p:cNvPr>
          <p:cNvSpPr>
            <a:spLocks noGrp="1"/>
          </p:cNvSpPr>
          <p:nvPr>
            <p:ph type="title"/>
          </p:nvPr>
        </p:nvSpPr>
        <p:spPr>
          <a:xfrm>
            <a:off x="838200" y="365125"/>
            <a:ext cx="10515600" cy="1726911"/>
          </a:xfrm>
        </p:spPr>
        <p:txBody>
          <a:bodyPr>
            <a:normAutofit fontScale="90000"/>
          </a:bodyPr>
          <a:lstStyle/>
          <a:p>
            <a:r>
              <a:rPr lang="en-US" sz="4000" b="1" dirty="0" err="1" smtClean="0">
                <a:latin typeface="Times New Roman" panose="02020603050405020304" pitchFamily="18" charset="0"/>
                <a:cs typeface="Times New Roman" panose="02020603050405020304" pitchFamily="18" charset="0"/>
              </a:rPr>
              <a:t>Aerootitis</a:t>
            </a:r>
            <a:r>
              <a:rPr lang="sr-Cyrl-RS" sz="4000" dirty="0">
                <a:latin typeface="Times New Roman" panose="02020603050405020304" pitchFamily="18" charset="0"/>
                <a:cs typeface="Times New Roman" panose="02020603050405020304" pitchFamily="18" charset="0"/>
              </a:rPr>
              <a:t/>
            </a:r>
            <a:br>
              <a:rPr lang="sr-Cyrl-RS" sz="4000" dirty="0">
                <a:latin typeface="Times New Roman" panose="02020603050405020304" pitchFamily="18" charset="0"/>
                <a:cs typeface="Times New Roman" panose="02020603050405020304" pitchFamily="18" charset="0"/>
              </a:rPr>
            </a:br>
            <a:r>
              <a:rPr lang="en-US" sz="4000" dirty="0" smtClean="0">
                <a:latin typeface="Times New Roman" panose="02020603050405020304" pitchFamily="18" charset="0"/>
                <a:cs typeface="Times New Roman" panose="02020603050405020304" pitchFamily="18" charset="0"/>
              </a:rPr>
              <a:t>a</a:t>
            </a:r>
            <a:r>
              <a:rPr lang="sr-Cyrl-RS" sz="4000" dirty="0" smtClean="0">
                <a:latin typeface="Times New Roman" panose="02020603050405020304" pitchFamily="18" charset="0"/>
                <a:cs typeface="Times New Roman" panose="02020603050405020304" pitchFamily="18" charset="0"/>
              </a:rPr>
              <a:t>) </a:t>
            </a:r>
            <a:r>
              <a:rPr lang="en-US" sz="4000" dirty="0" smtClean="0">
                <a:latin typeface="Times New Roman" panose="02020603050405020304" pitchFamily="18" charset="0"/>
                <a:cs typeface="Times New Roman" panose="02020603050405020304" pitchFamily="18" charset="0"/>
              </a:rPr>
              <a:t>Redness of tympanic membrane</a:t>
            </a:r>
            <a:r>
              <a:rPr lang="sr-Cyrl-RS" sz="4000" dirty="0">
                <a:latin typeface="Times New Roman" panose="02020603050405020304" pitchFamily="18" charset="0"/>
                <a:cs typeface="Times New Roman" panose="02020603050405020304" pitchFamily="18" charset="0"/>
              </a:rPr>
              <a:t/>
            </a:r>
            <a:br>
              <a:rPr lang="sr-Cyrl-RS" sz="4000" dirty="0">
                <a:latin typeface="Times New Roman" panose="02020603050405020304" pitchFamily="18" charset="0"/>
                <a:cs typeface="Times New Roman" panose="02020603050405020304" pitchFamily="18" charset="0"/>
              </a:rPr>
            </a:br>
            <a:r>
              <a:rPr lang="en-US" sz="4000" dirty="0" smtClean="0">
                <a:latin typeface="Times New Roman" panose="02020603050405020304" pitchFamily="18" charset="0"/>
                <a:cs typeface="Times New Roman" panose="02020603050405020304" pitchFamily="18" charset="0"/>
              </a:rPr>
              <a:t>b</a:t>
            </a:r>
            <a:r>
              <a:rPr lang="sr-Cyrl-RS" sz="4000" dirty="0" smtClean="0">
                <a:latin typeface="Times New Roman" panose="02020603050405020304" pitchFamily="18" charset="0"/>
                <a:cs typeface="Times New Roman" panose="02020603050405020304" pitchFamily="18" charset="0"/>
              </a:rPr>
              <a:t>) </a:t>
            </a:r>
            <a:r>
              <a:rPr lang="en-US" sz="4000" dirty="0" smtClean="0">
                <a:latin typeface="Times New Roman" panose="02020603050405020304" pitchFamily="18" charset="0"/>
                <a:cs typeface="Times New Roman" panose="02020603050405020304" pitchFamily="18" charset="0"/>
              </a:rPr>
              <a:t>Ruptured tympanic membrane</a:t>
            </a:r>
            <a:endParaRPr lang="en-US" sz="4000" dirty="0">
              <a:latin typeface="Times New Roman" panose="02020603050405020304" pitchFamily="18" charset="0"/>
              <a:cs typeface="Times New Roman" panose="02020603050405020304" pitchFamily="18" charset="0"/>
            </a:endParaRPr>
          </a:p>
        </p:txBody>
      </p:sp>
      <p:pic>
        <p:nvPicPr>
          <p:cNvPr id="4098" name="Picture 2" descr="Резултат слика за аероотитис">
            <a:extLst>
              <a:ext uri="{FF2B5EF4-FFF2-40B4-BE49-F238E27FC236}">
                <a16:creationId xmlns="" xmlns:a16="http://schemas.microsoft.com/office/drawing/2014/main" id="{EEB05806-941F-4CFB-95AE-75A76BD528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7169" y="2286000"/>
            <a:ext cx="7917661" cy="3965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3379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1">
            <a:extLst>
              <a:ext uri="{FF2B5EF4-FFF2-40B4-BE49-F238E27FC236}">
                <a16:creationId xmlns="" xmlns:a16="http://schemas.microsoft.com/office/drawing/2014/main" id="{0F46A673-3D53-4F69-8FDF-8C4836F96826}"/>
              </a:ext>
            </a:extLst>
          </p:cNvPr>
          <p:cNvSpPr>
            <a:spLocks noGrp="1"/>
          </p:cNvSpPr>
          <p:nvPr>
            <p:ph idx="1"/>
          </p:nvPr>
        </p:nvSpPr>
        <p:spPr>
          <a:xfrm>
            <a:off x="1004656" y="1794030"/>
            <a:ext cx="10182687" cy="4525963"/>
          </a:xfrm>
        </p:spPr>
        <p:txBody>
          <a:bodyPr>
            <a:normAutofit/>
          </a:bodyPr>
          <a:lstStyle/>
          <a:p>
            <a:r>
              <a:rPr lang="en-US" altLang="en-US" dirty="0">
                <a:latin typeface="Times New Roman" panose="02020603050405020304" pitchFamily="18" charset="0"/>
                <a:cs typeface="Times New Roman" panose="02020603050405020304" pitchFamily="18" charset="0"/>
              </a:rPr>
              <a:t>Equalize the pressure in the middle ear and the outer environment </a:t>
            </a:r>
            <a:r>
              <a:rPr lang="en-US" altLang="en-US" dirty="0" smtClean="0">
                <a:latin typeface="Times New Roman" panose="02020603050405020304" pitchFamily="18" charset="0"/>
                <a:cs typeface="Times New Roman" panose="02020603050405020304" pitchFamily="18" charset="0"/>
              </a:rPr>
              <a:t>(</a:t>
            </a:r>
            <a:r>
              <a:rPr lang="en-US" altLang="en-US" dirty="0">
                <a:latin typeface="Times New Roman" panose="02020603050405020304" pitchFamily="18" charset="0"/>
                <a:cs typeface="Times New Roman" panose="02020603050405020304" pitchFamily="18" charset="0"/>
              </a:rPr>
              <a:t>Valsalva maneuver, </a:t>
            </a:r>
            <a:r>
              <a:rPr lang="en-US" altLang="en-US" dirty="0" smtClean="0">
                <a:latin typeface="Times New Roman" panose="02020603050405020304" pitchFamily="18" charset="0"/>
                <a:cs typeface="Times New Roman" panose="02020603050405020304" pitchFamily="18" charset="0"/>
              </a:rPr>
              <a:t>nasal decongestants)</a:t>
            </a:r>
            <a:r>
              <a:rPr lang="sr-Cyrl-RS" altLang="en-US"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If </a:t>
            </a:r>
            <a:r>
              <a:rPr lang="en-US" altLang="en-US" dirty="0" smtClean="0">
                <a:latin typeface="Times New Roman" panose="02020603050405020304" pitchFamily="18" charset="0"/>
                <a:cs typeface="Times New Roman" panose="02020603050405020304" pitchFamily="18" charset="0"/>
              </a:rPr>
              <a:t>initial therapy does </a:t>
            </a:r>
            <a:r>
              <a:rPr lang="en-US" altLang="en-US" dirty="0">
                <a:latin typeface="Times New Roman" panose="02020603050405020304" pitchFamily="18" charset="0"/>
                <a:cs typeface="Times New Roman" panose="02020603050405020304" pitchFamily="18" charset="0"/>
              </a:rPr>
              <a:t>not lead to success, an incision of the tympanic membrane is made with the evacuation of the transudate</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Antibiotics as a prevention of secondary infection. </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In order to avoid </a:t>
            </a:r>
            <a:r>
              <a:rPr lang="en-US" altLang="en-US" dirty="0" err="1">
                <a:latin typeface="Times New Roman" panose="02020603050405020304" pitchFamily="18" charset="0"/>
                <a:cs typeface="Times New Roman" panose="02020603050405020304" pitchFamily="18" charset="0"/>
              </a:rPr>
              <a:t>aerootitis</a:t>
            </a:r>
            <a:r>
              <a:rPr lang="en-US" altLang="en-US" dirty="0">
                <a:latin typeface="Times New Roman" panose="02020603050405020304" pitchFamily="18" charset="0"/>
                <a:cs typeface="Times New Roman" panose="02020603050405020304" pitchFamily="18" charset="0"/>
              </a:rPr>
              <a:t>, professional staff and passengers should be advised to avoid flights during acute inflammatory processes of the upper respiratory </a:t>
            </a:r>
            <a:r>
              <a:rPr lang="en-US" altLang="en-US" dirty="0" smtClean="0">
                <a:latin typeface="Times New Roman" panose="02020603050405020304" pitchFamily="18" charset="0"/>
                <a:cs typeface="Times New Roman" panose="02020603050405020304" pitchFamily="18" charset="0"/>
              </a:rPr>
              <a:t>tract</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5D4C22B4-0680-4AF3-BB4C-CD71829144BD}"/>
              </a:ext>
            </a:extLst>
          </p:cNvPr>
          <p:cNvSpPr>
            <a:spLocks noGrp="1"/>
          </p:cNvSpPr>
          <p:nvPr>
            <p:ph type="title"/>
          </p:nvPr>
        </p:nvSpPr>
        <p:spPr>
          <a:xfrm>
            <a:off x="838200" y="702477"/>
            <a:ext cx="10515600" cy="877749"/>
          </a:xfrm>
        </p:spPr>
        <p:txBody>
          <a:bodyPr>
            <a:normAutofit/>
          </a:bodyPr>
          <a:lstStyle/>
          <a:p>
            <a:pPr>
              <a:defRPr/>
            </a:pPr>
            <a:r>
              <a:rPr lang="en-US" sz="3600" dirty="0" smtClean="0">
                <a:latin typeface="Times New Roman" pitchFamily="18" charset="0"/>
                <a:cs typeface="Times New Roman" pitchFamily="18" charset="0"/>
              </a:rPr>
              <a:t>Therapy</a:t>
            </a:r>
            <a:endParaRPr lang="en-US" sz="3600" dirty="0">
              <a:latin typeface="Times New Roman" pitchFamily="18" charset="0"/>
              <a:cs typeface="Times New Roman"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5EED20A1-9461-4279-BC2D-DEB27F25E918}"/>
              </a:ext>
            </a:extLst>
          </p:cNvPr>
          <p:cNvSpPr>
            <a:spLocks noGrp="1"/>
          </p:cNvSpPr>
          <p:nvPr>
            <p:ph idx="1"/>
          </p:nvPr>
        </p:nvSpPr>
        <p:spPr>
          <a:xfrm>
            <a:off x="838200" y="1840417"/>
            <a:ext cx="10411691" cy="3885680"/>
          </a:xfrm>
        </p:spPr>
        <p:txBody>
          <a:bodyPr>
            <a:normAutofit fontScale="25000" lnSpcReduction="20000"/>
          </a:bodyPr>
          <a:lstStyle/>
          <a:p>
            <a:pPr marL="109728" indent="0">
              <a:buNone/>
              <a:defRPr/>
            </a:pPr>
            <a:endParaRPr lang="x-none" sz="3200" b="1">
              <a:latin typeface="Times New Roman" pitchFamily="18" charset="0"/>
              <a:cs typeface="Times New Roman" pitchFamily="18" charset="0"/>
            </a:endParaRPr>
          </a:p>
          <a:p>
            <a:pPr marL="1252728" indent="-1143000">
              <a:defRPr/>
            </a:pPr>
            <a:r>
              <a:rPr lang="en-US" sz="11200" dirty="0">
                <a:latin typeface="Times New Roman" pitchFamily="18" charset="0"/>
                <a:cs typeface="Times New Roman" pitchFamily="18" charset="0"/>
              </a:rPr>
              <a:t>They </a:t>
            </a:r>
            <a:r>
              <a:rPr lang="en-US" sz="11200" dirty="0" smtClean="0">
                <a:latin typeface="Times New Roman" pitchFamily="18" charset="0"/>
                <a:cs typeface="Times New Roman" pitchFamily="18" charset="0"/>
              </a:rPr>
              <a:t>appear when as a consequence of the </a:t>
            </a:r>
            <a:r>
              <a:rPr lang="en-US" sz="11200" dirty="0">
                <a:latin typeface="Times New Roman" pitchFamily="18" charset="0"/>
                <a:cs typeface="Times New Roman" pitchFamily="18" charset="0"/>
              </a:rPr>
              <a:t>shock waves of an explosion (</a:t>
            </a:r>
            <a:r>
              <a:rPr lang="en-US" sz="11200" dirty="0" smtClean="0">
                <a:latin typeface="Times New Roman" pitchFamily="18" charset="0"/>
                <a:cs typeface="Times New Roman" pitchFamily="18" charset="0"/>
              </a:rPr>
              <a:t>bombs)</a:t>
            </a:r>
            <a:r>
              <a:rPr lang="sr-Cyrl-RS" sz="11200" dirty="0" smtClean="0">
                <a:latin typeface="Times New Roman" pitchFamily="18" charset="0"/>
                <a:cs typeface="Times New Roman" pitchFamily="18" charset="0"/>
              </a:rPr>
              <a:t>.</a:t>
            </a:r>
            <a:endParaRPr lang="x-none" sz="11200" b="1">
              <a:latin typeface="Times New Roman" pitchFamily="18" charset="0"/>
              <a:cs typeface="Times New Roman" pitchFamily="18" charset="0"/>
            </a:endParaRPr>
          </a:p>
          <a:p>
            <a:pPr marL="1252728" indent="-1143000">
              <a:defRPr/>
            </a:pPr>
            <a:r>
              <a:rPr lang="en-US" sz="11200" dirty="0" smtClean="0">
                <a:latin typeface="Times New Roman" pitchFamily="18" charset="0"/>
                <a:cs typeface="Times New Roman" pitchFamily="18" charset="0"/>
              </a:rPr>
              <a:t>Explosions are characterized by a </a:t>
            </a:r>
            <a:r>
              <a:rPr lang="en-US" sz="11200" dirty="0">
                <a:latin typeface="Times New Roman" pitchFamily="18" charset="0"/>
                <a:cs typeface="Times New Roman" pitchFamily="18" charset="0"/>
              </a:rPr>
              <a:t>primary positive wave (compression phase) and </a:t>
            </a:r>
            <a:r>
              <a:rPr lang="en-US" sz="11200" dirty="0" smtClean="0">
                <a:latin typeface="Times New Roman" pitchFamily="18" charset="0"/>
                <a:cs typeface="Times New Roman" pitchFamily="18" charset="0"/>
              </a:rPr>
              <a:t>secondary </a:t>
            </a:r>
            <a:r>
              <a:rPr lang="en-US" sz="11200" dirty="0">
                <a:latin typeface="Times New Roman" pitchFamily="18" charset="0"/>
                <a:cs typeface="Times New Roman" pitchFamily="18" charset="0"/>
              </a:rPr>
              <a:t>negative wave (aspiration phase</a:t>
            </a:r>
            <a:r>
              <a:rPr lang="en-US" sz="11200" dirty="0" smtClean="0">
                <a:latin typeface="Times New Roman" pitchFamily="18" charset="0"/>
                <a:cs typeface="Times New Roman" pitchFamily="18" charset="0"/>
              </a:rPr>
              <a:t>)</a:t>
            </a:r>
            <a:r>
              <a:rPr lang="sr-Cyrl-RS" sz="11200" dirty="0" smtClean="0">
                <a:latin typeface="Times New Roman" pitchFamily="18" charset="0"/>
                <a:cs typeface="Times New Roman" pitchFamily="18" charset="0"/>
              </a:rPr>
              <a:t>.</a:t>
            </a:r>
            <a:endParaRPr lang="x-none" sz="11200">
              <a:latin typeface="Times New Roman" pitchFamily="18" charset="0"/>
              <a:cs typeface="Times New Roman" pitchFamily="18" charset="0"/>
            </a:endParaRPr>
          </a:p>
          <a:p>
            <a:pPr marL="1252728" indent="-1143000">
              <a:defRPr/>
            </a:pPr>
            <a:r>
              <a:rPr lang="en-US" sz="11200" dirty="0">
                <a:latin typeface="Times New Roman" pitchFamily="18" charset="0"/>
                <a:cs typeface="Times New Roman" pitchFamily="18" charset="0"/>
              </a:rPr>
              <a:t>The degree of damage depends on the distance of the injured person from the center of the explosion, on the position of the ear in relation to the shock wave, as well as on the previous condition of the ear</a:t>
            </a:r>
            <a:r>
              <a:rPr lang="x-none" sz="11200" smtClean="0">
                <a:latin typeface="Times New Roman" pitchFamily="18" charset="0"/>
                <a:cs typeface="Times New Roman" pitchFamily="18" charset="0"/>
              </a:rPr>
              <a:t>.</a:t>
            </a:r>
            <a:endParaRPr lang="x-none" sz="11200">
              <a:latin typeface="Times New Roman" pitchFamily="18" charset="0"/>
              <a:cs typeface="Times New Roman" pitchFamily="18" charset="0"/>
            </a:endParaRPr>
          </a:p>
          <a:p>
            <a:pPr marL="1252728" indent="-1143000">
              <a:defRPr/>
            </a:pPr>
            <a:r>
              <a:rPr lang="en-US" sz="11200" dirty="0">
                <a:latin typeface="Times New Roman" pitchFamily="18" charset="0"/>
                <a:cs typeface="Times New Roman" pitchFamily="18" charset="0"/>
              </a:rPr>
              <a:t>The primary wave damages the middle ear, and the secondary wave damages the inner ear</a:t>
            </a:r>
            <a:r>
              <a:rPr lang="sr-Cyrl-RS" sz="11200" dirty="0" smtClean="0">
                <a:latin typeface="Times New Roman" pitchFamily="18" charset="0"/>
                <a:cs typeface="Times New Roman" pitchFamily="18" charset="0"/>
              </a:rPr>
              <a:t>.</a:t>
            </a:r>
            <a:endParaRPr lang="x-none" sz="11200">
              <a:latin typeface="Times New Roman" pitchFamily="18" charset="0"/>
              <a:cs typeface="Times New Roman" pitchFamily="18" charset="0"/>
            </a:endParaRPr>
          </a:p>
          <a:p>
            <a:pPr marL="365760" indent="-256032">
              <a:buFont typeface="Wingdings 3"/>
              <a:buChar char=""/>
              <a:defRPr/>
            </a:pPr>
            <a:endParaRPr lang="x-none" sz="2400">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109728" indent="0">
              <a:buNone/>
              <a:defRPr/>
            </a:pPr>
            <a:endParaRPr lang="x-none" sz="1000" b="1">
              <a:latin typeface="Times New Roman" pitchFamily="18" charset="0"/>
              <a:cs typeface="Times New Roman" pitchFamily="18" charset="0"/>
            </a:endParaRPr>
          </a:p>
        </p:txBody>
      </p:sp>
      <p:sp>
        <p:nvSpPr>
          <p:cNvPr id="3" name="Title 2">
            <a:extLst>
              <a:ext uri="{FF2B5EF4-FFF2-40B4-BE49-F238E27FC236}">
                <a16:creationId xmlns="" xmlns:a16="http://schemas.microsoft.com/office/drawing/2014/main" id="{F4A109D6-B66A-4BD0-B08D-D93D55C76D40}"/>
              </a:ext>
            </a:extLst>
          </p:cNvPr>
          <p:cNvSpPr>
            <a:spLocks noGrp="1"/>
          </p:cNvSpPr>
          <p:nvPr>
            <p:ph type="title"/>
          </p:nvPr>
        </p:nvSpPr>
        <p:spPr>
          <a:xfrm>
            <a:off x="838200" y="514854"/>
            <a:ext cx="10515600" cy="1325563"/>
          </a:xfrm>
        </p:spPr>
        <p:txBody>
          <a:bodyPr/>
          <a:lstStyle/>
          <a:p>
            <a:pPr>
              <a:defRPr/>
            </a:pPr>
            <a:r>
              <a:rPr lang="en-US" dirty="0" smtClean="0">
                <a:latin typeface="Times New Roman" pitchFamily="18" charset="0"/>
                <a:cs typeface="Times New Roman" pitchFamily="18" charset="0"/>
              </a:rPr>
              <a:t>Blast injuries of tympanic membrane</a:t>
            </a:r>
            <a:endParaRPr lang="en-US" dirty="0">
              <a:latin typeface="Times New Roman" pitchFamily="18" charset="0"/>
              <a:cs typeface="Times New Roman"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1">
            <a:extLst>
              <a:ext uri="{FF2B5EF4-FFF2-40B4-BE49-F238E27FC236}">
                <a16:creationId xmlns="" xmlns:a16="http://schemas.microsoft.com/office/drawing/2014/main" id="{047244B4-1ED6-45A4-89DA-F9278D07D3E4}"/>
              </a:ext>
            </a:extLst>
          </p:cNvPr>
          <p:cNvSpPr>
            <a:spLocks noGrp="1"/>
          </p:cNvSpPr>
          <p:nvPr>
            <p:ph idx="1"/>
          </p:nvPr>
        </p:nvSpPr>
        <p:spPr>
          <a:xfrm>
            <a:off x="980243" y="1142044"/>
            <a:ext cx="9646328" cy="4351338"/>
          </a:xfrm>
        </p:spPr>
        <p:txBody>
          <a:bodyPr/>
          <a:lstStyle/>
          <a:p>
            <a:r>
              <a:rPr lang="en-US" b="1" dirty="0" smtClean="0">
                <a:latin typeface="Times New Roman" pitchFamily="18" charset="0"/>
                <a:cs typeface="Times New Roman" pitchFamily="18" charset="0"/>
              </a:rPr>
              <a:t>Clinical </a:t>
            </a:r>
            <a:r>
              <a:rPr lang="en-US" b="1" dirty="0" smtClean="0">
                <a:latin typeface="Times New Roman" pitchFamily="18" charset="0"/>
                <a:cs typeface="Times New Roman" pitchFamily="18" charset="0"/>
              </a:rPr>
              <a:t>presentation</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ear pain</a:t>
            </a:r>
            <a:r>
              <a:rPr lang="en-US" altLang="en-US" dirty="0" smtClean="0">
                <a:latin typeface="Times New Roman" panose="02020603050405020304" pitchFamily="18" charset="0"/>
                <a:cs typeface="Times New Roman" panose="02020603050405020304" pitchFamily="18" charset="0"/>
              </a:rPr>
              <a:t>, usually mixed hearing loss, tinnitus, vertigo. </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b="1" dirty="0" err="1" smtClean="0">
                <a:latin typeface="Times New Roman" panose="02020603050405020304" pitchFamily="18" charset="0"/>
                <a:cs typeface="Times New Roman" panose="02020603050405020304" pitchFamily="18" charset="0"/>
              </a:rPr>
              <a:t>Otoscopy</a:t>
            </a:r>
            <a:r>
              <a:rPr lang="en-US" altLang="en-US" dirty="0" smtClean="0">
                <a:latin typeface="Times New Roman" panose="02020603050405020304" pitchFamily="18" charset="0"/>
                <a:cs typeface="Times New Roman" panose="02020603050405020304" pitchFamily="18" charset="0"/>
              </a:rPr>
              <a:t>:</a:t>
            </a:r>
            <a:r>
              <a:rPr lang="sr-Cyrl-R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otorrhagia</a:t>
            </a:r>
            <a:r>
              <a:rPr lang="en-US" altLang="en-US" dirty="0" smtClean="0">
                <a:latin typeface="Times New Roman" panose="02020603050405020304" pitchFamily="18" charset="0"/>
                <a:cs typeface="Times New Roman" panose="02020603050405020304" pitchFamily="18" charset="0"/>
              </a:rPr>
              <a:t>, presence of the foreign bodies in external ear canal (secondary projectiles), rupture of tympanic membrane.</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b="1" dirty="0" smtClean="0">
                <a:latin typeface="Times New Roman" panose="02020603050405020304" pitchFamily="18" charset="0"/>
                <a:cs typeface="Times New Roman" panose="02020603050405020304" pitchFamily="18" charset="0"/>
              </a:rPr>
              <a:t>Therapy</a:t>
            </a:r>
            <a:r>
              <a:rPr lang="sr-Cyrl-RS" altLang="en-US" dirty="0" smtClean="0">
                <a:latin typeface="Times New Roman" panose="02020603050405020304" pitchFamily="18" charset="0"/>
                <a:cs typeface="Times New Roman" panose="02020603050405020304" pitchFamily="18" charset="0"/>
              </a:rPr>
              <a:t>:</a:t>
            </a:r>
            <a:r>
              <a:rPr lang="en-US" altLang="en-US" dirty="0" smtClean="0">
                <a:latin typeface="Times New Roman" panose="02020603050405020304" pitchFamily="18" charset="0"/>
                <a:cs typeface="Times New Roman" panose="02020603050405020304" pitchFamily="18" charset="0"/>
              </a:rPr>
              <a:t> sterile gauze, </a:t>
            </a:r>
            <a:r>
              <a:rPr lang="en-US" altLang="en-US" dirty="0" err="1" smtClean="0">
                <a:latin typeface="Times New Roman" panose="02020603050405020304" pitchFamily="18" charset="0"/>
                <a:cs typeface="Times New Roman" panose="02020603050405020304" pitchFamily="18" charset="0"/>
              </a:rPr>
              <a:t>TT</a:t>
            </a:r>
            <a:r>
              <a:rPr lang="en-US" altLang="en-US" dirty="0" smtClean="0">
                <a:latin typeface="Times New Roman" panose="02020603050405020304" pitchFamily="18" charset="0"/>
                <a:cs typeface="Times New Roman" panose="02020603050405020304" pitchFamily="18" charset="0"/>
              </a:rPr>
              <a:t> vaccine, antibiotics.</a:t>
            </a:r>
            <a:endParaRPr lang="en-US"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1">
            <a:extLst>
              <a:ext uri="{FF2B5EF4-FFF2-40B4-BE49-F238E27FC236}">
                <a16:creationId xmlns="" xmlns:a16="http://schemas.microsoft.com/office/drawing/2014/main" id="{11F142C1-C34C-410A-A5F6-D56AE21B3B27}"/>
              </a:ext>
            </a:extLst>
          </p:cNvPr>
          <p:cNvSpPr>
            <a:spLocks noGrp="1"/>
          </p:cNvSpPr>
          <p:nvPr>
            <p:ph idx="1"/>
          </p:nvPr>
        </p:nvSpPr>
        <p:spPr/>
        <p:txBody>
          <a:bodyPr/>
          <a:lstStyle/>
          <a:p>
            <a:r>
              <a:rPr lang="en-US" altLang="en-US" dirty="0" err="1" smtClean="0">
                <a:latin typeface="Times New Roman" panose="02020603050405020304" pitchFamily="18" charset="0"/>
                <a:cs typeface="Times New Roman" panose="02020603050405020304" pitchFamily="18" charset="0"/>
              </a:rPr>
              <a:t>Ossicular</a:t>
            </a:r>
            <a:r>
              <a:rPr lang="en-US" altLang="en-US" dirty="0" smtClean="0">
                <a:latin typeface="Times New Roman" panose="02020603050405020304" pitchFamily="18" charset="0"/>
                <a:cs typeface="Times New Roman" panose="02020603050405020304" pitchFamily="18" charset="0"/>
              </a:rPr>
              <a:t> injuries are </a:t>
            </a:r>
            <a:r>
              <a:rPr lang="en-US" altLang="en-US" dirty="0">
                <a:latin typeface="Times New Roman" panose="02020603050405020304" pitchFamily="18" charset="0"/>
                <a:cs typeface="Times New Roman" panose="02020603050405020304" pitchFamily="18" charset="0"/>
              </a:rPr>
              <a:t>seen in accidental injuries of the pneumatic spaces of the middle ear (rarely) or </a:t>
            </a:r>
            <a:r>
              <a:rPr lang="en-US" altLang="en-US" dirty="0" err="1">
                <a:latin typeface="Times New Roman" panose="02020603050405020304" pitchFamily="18" charset="0"/>
                <a:cs typeface="Times New Roman" panose="02020603050405020304" pitchFamily="18" charset="0"/>
              </a:rPr>
              <a:t>iatrogenically</a:t>
            </a:r>
            <a:r>
              <a:rPr lang="en-US" altLang="en-US" dirty="0">
                <a:latin typeface="Times New Roman" panose="02020603050405020304" pitchFamily="18" charset="0"/>
                <a:cs typeface="Times New Roman" panose="02020603050405020304" pitchFamily="18" charset="0"/>
              </a:rPr>
              <a:t>, during microsurgical interventions on the middle ear.</a:t>
            </a:r>
          </a:p>
          <a:p>
            <a:pPr eaLnBrk="1" hangingPunct="1"/>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They can be isolated or associated with injuries to other structures of the middle or inner ear</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A8028987-58F5-48CE-8121-E571D32F766A}"/>
              </a:ext>
            </a:extLst>
          </p:cNvPr>
          <p:cNvSpPr>
            <a:spLocks noGrp="1"/>
          </p:cNvSpPr>
          <p:nvPr>
            <p:ph type="title"/>
          </p:nvPr>
        </p:nvSpPr>
        <p:spPr/>
        <p:txBody>
          <a:bodyPr>
            <a:normAutofit/>
          </a:bodyPr>
          <a:lstStyle/>
          <a:p>
            <a:pPr>
              <a:defRPr/>
            </a:pPr>
            <a:r>
              <a:rPr lang="en-US" dirty="0" err="1">
                <a:latin typeface="Times New Roman" pitchFamily="18" charset="0"/>
                <a:cs typeface="Times New Roman" pitchFamily="18" charset="0"/>
              </a:rPr>
              <a:t>Ossicular</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injuries</a:t>
            </a:r>
            <a:endParaRPr lang="en-US" dirty="0">
              <a:latin typeface="Times New Roman" pitchFamily="18" charset="0"/>
              <a:cs typeface="Times New Roman"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D48327F8-3FEF-4403-8C25-17FE152F86A0}"/>
              </a:ext>
            </a:extLst>
          </p:cNvPr>
          <p:cNvSpPr>
            <a:spLocks noGrp="1"/>
          </p:cNvSpPr>
          <p:nvPr>
            <p:ph idx="1"/>
          </p:nvPr>
        </p:nvSpPr>
        <p:spPr>
          <a:xfrm>
            <a:off x="838200" y="1080655"/>
            <a:ext cx="10515600" cy="5098472"/>
          </a:xfrm>
        </p:spPr>
        <p:txBody>
          <a:bodyPr>
            <a:normAutofit fontScale="40000" lnSpcReduction="20000"/>
          </a:bodyPr>
          <a:lstStyle/>
          <a:p>
            <a:pPr marL="1252728" indent="-1143000">
              <a:lnSpc>
                <a:spcPct val="120000"/>
              </a:lnSpc>
              <a:defRPr/>
            </a:pPr>
            <a:r>
              <a:rPr lang="en-US" sz="7000" dirty="0">
                <a:latin typeface="Times New Roman" pitchFamily="18" charset="0"/>
                <a:cs typeface="Times New Roman" pitchFamily="18" charset="0"/>
              </a:rPr>
              <a:t>Injuries depend not only on the type and manner of force, but also on the natural stability of the </a:t>
            </a:r>
            <a:r>
              <a:rPr lang="en-US" sz="7000" dirty="0" err="1" smtClean="0">
                <a:latin typeface="Times New Roman" pitchFamily="18" charset="0"/>
                <a:cs typeface="Times New Roman" pitchFamily="18" charset="0"/>
              </a:rPr>
              <a:t>ossicles</a:t>
            </a:r>
            <a:r>
              <a:rPr lang="en-US" sz="7000" dirty="0" smtClean="0">
                <a:latin typeface="Times New Roman" pitchFamily="18" charset="0"/>
                <a:cs typeface="Times New Roman" pitchFamily="18" charset="0"/>
              </a:rPr>
              <a:t> </a:t>
            </a:r>
            <a:r>
              <a:rPr lang="en-US" sz="7000" dirty="0">
                <a:latin typeface="Times New Roman" pitchFamily="18" charset="0"/>
                <a:cs typeface="Times New Roman" pitchFamily="18" charset="0"/>
              </a:rPr>
              <a:t>(muscles, ligaments, tendon attachments).</a:t>
            </a:r>
            <a:r>
              <a:rPr lang="sr-Cyrl-RS" sz="7000" dirty="0" smtClean="0">
                <a:latin typeface="Times New Roman" pitchFamily="18" charset="0"/>
                <a:cs typeface="Times New Roman" pitchFamily="18" charset="0"/>
              </a:rPr>
              <a:t>.</a:t>
            </a:r>
            <a:endParaRPr lang="x-none" sz="7000">
              <a:latin typeface="Times New Roman" pitchFamily="18" charset="0"/>
              <a:cs typeface="Times New Roman" pitchFamily="18" charset="0"/>
            </a:endParaRPr>
          </a:p>
          <a:p>
            <a:pPr marL="1252728" indent="-1143000">
              <a:lnSpc>
                <a:spcPct val="120000"/>
              </a:lnSpc>
              <a:defRPr/>
            </a:pPr>
            <a:r>
              <a:rPr lang="en-US" sz="7000" dirty="0">
                <a:latin typeface="Times New Roman" pitchFamily="18" charset="0"/>
                <a:cs typeface="Times New Roman" pitchFamily="18" charset="0"/>
              </a:rPr>
              <a:t>The incus has no muscle attachments, and has the weakest soft tissue connection</a:t>
            </a:r>
            <a:r>
              <a:rPr lang="sr-Cyrl-RS" sz="7000" dirty="0" smtClean="0">
                <a:latin typeface="Times New Roman" pitchFamily="18" charset="0"/>
                <a:cs typeface="Times New Roman" pitchFamily="18" charset="0"/>
              </a:rPr>
              <a:t>.</a:t>
            </a:r>
            <a:endParaRPr lang="x-none" sz="7000">
              <a:latin typeface="Times New Roman" pitchFamily="18" charset="0"/>
              <a:cs typeface="Times New Roman" pitchFamily="18" charset="0"/>
            </a:endParaRPr>
          </a:p>
          <a:p>
            <a:pPr marL="1252728" indent="-1143000">
              <a:lnSpc>
                <a:spcPct val="120000"/>
              </a:lnSpc>
              <a:defRPr/>
            </a:pPr>
            <a:r>
              <a:rPr lang="en-US" sz="7000" dirty="0">
                <a:latin typeface="Times New Roman" pitchFamily="18" charset="0"/>
                <a:cs typeface="Times New Roman" pitchFamily="18" charset="0"/>
              </a:rPr>
              <a:t>Most often, the </a:t>
            </a:r>
            <a:r>
              <a:rPr lang="en-US" sz="7000" dirty="0" err="1">
                <a:latin typeface="Times New Roman" pitchFamily="18" charset="0"/>
                <a:cs typeface="Times New Roman" pitchFamily="18" charset="0"/>
              </a:rPr>
              <a:t>incudostapedial</a:t>
            </a:r>
            <a:r>
              <a:rPr lang="en-US" sz="7000" dirty="0">
                <a:latin typeface="Times New Roman" pitchFamily="18" charset="0"/>
                <a:cs typeface="Times New Roman" pitchFamily="18" charset="0"/>
              </a:rPr>
              <a:t> joint is </a:t>
            </a:r>
            <a:r>
              <a:rPr lang="en-US" sz="7000" dirty="0" smtClean="0">
                <a:latin typeface="Times New Roman" pitchFamily="18" charset="0"/>
                <a:cs typeface="Times New Roman" pitchFamily="18" charset="0"/>
              </a:rPr>
              <a:t>injured, </a:t>
            </a:r>
            <a:r>
              <a:rPr lang="en-US" sz="7000" dirty="0">
                <a:latin typeface="Times New Roman" pitchFamily="18" charset="0"/>
                <a:cs typeface="Times New Roman" pitchFamily="18" charset="0"/>
              </a:rPr>
              <a:t>and the incus is the most vulnerable bone</a:t>
            </a:r>
            <a:r>
              <a:rPr lang="sr-Cyrl-RS" sz="7000" dirty="0" smtClean="0">
                <a:latin typeface="Times New Roman" pitchFamily="18" charset="0"/>
                <a:cs typeface="Times New Roman" pitchFamily="18" charset="0"/>
              </a:rPr>
              <a:t>.</a:t>
            </a:r>
            <a:r>
              <a:rPr lang="x-none" sz="7000" smtClean="0">
                <a:latin typeface="Times New Roman" pitchFamily="18" charset="0"/>
                <a:cs typeface="Times New Roman" pitchFamily="18" charset="0"/>
              </a:rPr>
              <a:t> </a:t>
            </a:r>
            <a:endParaRPr lang="x-none" sz="7000">
              <a:latin typeface="Times New Roman" pitchFamily="18" charset="0"/>
              <a:cs typeface="Times New Roman" pitchFamily="18" charset="0"/>
            </a:endParaRPr>
          </a:p>
          <a:p>
            <a:pPr marL="1252728" indent="-1143000">
              <a:lnSpc>
                <a:spcPct val="120000"/>
              </a:lnSpc>
              <a:defRPr/>
            </a:pPr>
            <a:r>
              <a:rPr lang="en-US" sz="7000" dirty="0" smtClean="0">
                <a:latin typeface="Times New Roman" pitchFamily="18" charset="0"/>
                <a:cs typeface="Times New Roman" pitchFamily="18" charset="0"/>
              </a:rPr>
              <a:t>Malleus is rarely injured</a:t>
            </a:r>
            <a:r>
              <a:rPr lang="sr-Cyrl-RS" sz="7000" dirty="0" smtClean="0">
                <a:latin typeface="Times New Roman" pitchFamily="18" charset="0"/>
                <a:cs typeface="Times New Roman" pitchFamily="18" charset="0"/>
              </a:rPr>
              <a:t>.</a:t>
            </a:r>
            <a:endParaRPr lang="x-none" sz="7000">
              <a:latin typeface="Times New Roman" pitchFamily="18" charset="0"/>
              <a:cs typeface="Times New Roman" pitchFamily="18" charset="0"/>
            </a:endParaRPr>
          </a:p>
          <a:p>
            <a:pPr marL="365760" indent="-256032">
              <a:buFont typeface="Wingdings 3"/>
              <a:buChar char=""/>
              <a:defRPr/>
            </a:pPr>
            <a:endParaRPr lang="x-none">
              <a:latin typeface="Times New Roman" pitchFamily="18" charset="0"/>
              <a:cs typeface="Times New Roman" pitchFamily="18" charset="0"/>
            </a:endParaRPr>
          </a:p>
          <a:p>
            <a:pPr marL="365760" indent="-256032">
              <a:buFont typeface="Wingdings 3"/>
              <a:buChar char=""/>
              <a:defRPr/>
            </a:pPr>
            <a:endParaRPr lang="x-none"/>
          </a:p>
          <a:p>
            <a:pPr marL="365760" indent="-256032">
              <a:buFont typeface="Wingdings 3"/>
              <a:buChar char=""/>
              <a:defRPr/>
            </a:pPr>
            <a:endParaRPr lang="x-none"/>
          </a:p>
          <a:p>
            <a:pPr marL="109728" indent="0">
              <a:buNone/>
              <a:defRPr/>
            </a:pPr>
            <a:r>
              <a:rPr lang="x-none"/>
              <a:t>  </a:t>
            </a:r>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1">
            <a:extLst>
              <a:ext uri="{FF2B5EF4-FFF2-40B4-BE49-F238E27FC236}">
                <a16:creationId xmlns="" xmlns:a16="http://schemas.microsoft.com/office/drawing/2014/main" id="{E63C0857-F31E-4B3B-9FBD-EA8A3868E1A4}"/>
              </a:ext>
            </a:extLst>
          </p:cNvPr>
          <p:cNvSpPr>
            <a:spLocks noGrp="1"/>
          </p:cNvSpPr>
          <p:nvPr>
            <p:ph idx="1"/>
          </p:nvPr>
        </p:nvSpPr>
        <p:spPr/>
        <p:txBody>
          <a:bodyPr/>
          <a:lstStyle/>
          <a:p>
            <a:pPr eaLnBrk="1" hangingPunct="1"/>
            <a:r>
              <a:rPr lang="en-US" altLang="en-US" dirty="0" smtClean="0">
                <a:latin typeface="Times New Roman" panose="02020603050405020304" pitchFamily="18" charset="0"/>
                <a:cs typeface="Times New Roman" panose="02020603050405020304" pitchFamily="18" charset="0"/>
              </a:rPr>
              <a:t>Anamnesis</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err="1" smtClean="0">
                <a:latin typeface="Times New Roman" panose="02020603050405020304" pitchFamily="18" charset="0"/>
                <a:cs typeface="Times New Roman" panose="02020603050405020304" pitchFamily="18" charset="0"/>
              </a:rPr>
              <a:t>Otoscopy</a:t>
            </a:r>
            <a:r>
              <a:rPr lang="en-US" altLang="en-US" dirty="0" smtClean="0">
                <a:latin typeface="Times New Roman" panose="02020603050405020304" pitchFamily="18" charset="0"/>
                <a:cs typeface="Times New Roman" panose="02020603050405020304" pitchFamily="18" charset="0"/>
              </a:rPr>
              <a:t>:</a:t>
            </a:r>
            <a:r>
              <a:rPr lang="sr-Cyrl-RS" altLang="en-US"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normal findings</a:t>
            </a:r>
            <a:endParaRPr lang="sr-Cyrl-R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Audiometry shows conductive hearing loss up to 30 dB, or mixed hearing loss in more serious injuries. </a:t>
            </a:r>
          </a:p>
          <a:p>
            <a:r>
              <a:rPr lang="en-US" altLang="en-US" dirty="0">
                <a:latin typeface="Times New Roman" panose="02020603050405020304" pitchFamily="18" charset="0"/>
                <a:cs typeface="Times New Roman" panose="02020603050405020304" pitchFamily="18" charset="0"/>
              </a:rPr>
              <a:t>Tympanometry may show increased compliance, suggesting discontinuity of the </a:t>
            </a:r>
            <a:r>
              <a:rPr lang="en-US" altLang="en-US" dirty="0" err="1">
                <a:latin typeface="Times New Roman" panose="02020603050405020304" pitchFamily="18" charset="0"/>
                <a:cs typeface="Times New Roman" panose="02020603050405020304" pitchFamily="18" charset="0"/>
              </a:rPr>
              <a:t>ossicular</a:t>
            </a:r>
            <a:r>
              <a:rPr lang="en-US" altLang="en-US" dirty="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chain.</a:t>
            </a:r>
          </a:p>
          <a:p>
            <a:r>
              <a:rPr lang="en-US" altLang="en-US" dirty="0" smtClean="0">
                <a:latin typeface="Times New Roman" panose="02020603050405020304" pitchFamily="18" charset="0"/>
                <a:cs typeface="Times New Roman" panose="02020603050405020304" pitchFamily="18" charset="0"/>
              </a:rPr>
              <a:t>CT of the temporal bone </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Treatment:</a:t>
            </a:r>
            <a:r>
              <a:rPr lang="sr-Cyrl-R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ossiculoplasty</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4AF96E83-BEAB-49B9-A23B-4476A923E547}"/>
              </a:ext>
            </a:extLst>
          </p:cNvPr>
          <p:cNvSpPr>
            <a:spLocks noGrp="1"/>
          </p:cNvSpPr>
          <p:nvPr>
            <p:ph type="title"/>
          </p:nvPr>
        </p:nvSpPr>
        <p:spPr/>
        <p:txBody>
          <a:bodyPr>
            <a:normAutofit/>
          </a:bodyPr>
          <a:lstStyle/>
          <a:p>
            <a:pPr>
              <a:defRPr/>
            </a:pPr>
            <a:r>
              <a:rPr lang="en-US" sz="3600" dirty="0" smtClean="0">
                <a:latin typeface="Times New Roman" pitchFamily="18" charset="0"/>
                <a:cs typeface="Times New Roman" pitchFamily="18" charset="0"/>
              </a:rPr>
              <a:t>Diagnosis</a:t>
            </a:r>
            <a:endParaRPr lang="en-US" sz="36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 xmlns:a16="http://schemas.microsoft.com/office/drawing/2014/main" id="{19E1FC38-3E01-4D63-988E-C506DE4BD1D0}"/>
              </a:ext>
            </a:extLst>
          </p:cNvPr>
          <p:cNvSpPr>
            <a:spLocks noGrp="1"/>
          </p:cNvSpPr>
          <p:nvPr>
            <p:ph idx="1"/>
          </p:nvPr>
        </p:nvSpPr>
        <p:spPr>
          <a:xfrm>
            <a:off x="1018309" y="994064"/>
            <a:ext cx="10155382" cy="5146963"/>
          </a:xfrm>
        </p:spPr>
        <p:txBody>
          <a:bodyPr>
            <a:normAutofit/>
          </a:bodyPr>
          <a:lstStyle/>
          <a:p>
            <a:r>
              <a:rPr lang="en-US" altLang="en-US">
                <a:latin typeface="Times New Roman" panose="02020603050405020304" pitchFamily="18" charset="0"/>
                <a:cs typeface="Times New Roman" panose="02020603050405020304" pitchFamily="18" charset="0"/>
              </a:rPr>
              <a:t>From Meckel’s cartilage </a:t>
            </a:r>
            <a:r>
              <a:rPr lang="en-US" altLang="en-US" smtClean="0">
                <a:latin typeface="Times New Roman" panose="02020603050405020304" pitchFamily="18" charset="0"/>
                <a:cs typeface="Times New Roman" panose="02020603050405020304" pitchFamily="18" charset="0"/>
              </a:rPr>
              <a:t>the </a:t>
            </a:r>
            <a:r>
              <a:rPr lang="en-US" altLang="en-US">
                <a:latin typeface="Times New Roman" panose="02020603050405020304" pitchFamily="18" charset="0"/>
                <a:cs typeface="Times New Roman" panose="02020603050405020304" pitchFamily="18" charset="0"/>
              </a:rPr>
              <a:t>tensor tympani </a:t>
            </a:r>
            <a:r>
              <a:rPr lang="en-US" altLang="en-US" smtClean="0">
                <a:latin typeface="Times New Roman" panose="02020603050405020304" pitchFamily="18" charset="0"/>
                <a:cs typeface="Times New Roman" panose="02020603050405020304" pitchFamily="18" charset="0"/>
              </a:rPr>
              <a:t>muscle</a:t>
            </a:r>
            <a:r>
              <a:rPr lang="sr-Cyrl-RS" altLang="en-US" smtClean="0">
                <a:latin typeface="Times New Roman" panose="02020603050405020304" pitchFamily="18" charset="0"/>
                <a:cs typeface="Times New Roman" panose="02020603050405020304" pitchFamily="18" charset="0"/>
              </a:rPr>
              <a:t> (</a:t>
            </a:r>
            <a:r>
              <a:rPr lang="sr-Latn-RS" altLang="en-US" smtClean="0">
                <a:latin typeface="Times New Roman" panose="02020603050405020304" pitchFamily="18" charset="0"/>
                <a:cs typeface="Times New Roman" panose="02020603050405020304" pitchFamily="18" charset="0"/>
              </a:rPr>
              <a:t>mus</a:t>
            </a:r>
            <a:r>
              <a:rPr lang="en-US" altLang="en-US" smtClean="0">
                <a:latin typeface="Times New Roman" panose="02020603050405020304" pitchFamily="18" charset="0"/>
                <a:cs typeface="Times New Roman" panose="02020603050405020304" pitchFamily="18" charset="0"/>
              </a:rPr>
              <a:t>c</a:t>
            </a:r>
            <a:r>
              <a:rPr lang="sr-Latn-RS" altLang="en-US" smtClean="0">
                <a:latin typeface="Times New Roman" panose="02020603050405020304" pitchFamily="18" charset="0"/>
                <a:cs typeface="Times New Roman" panose="02020603050405020304" pitchFamily="18" charset="0"/>
              </a:rPr>
              <a:t>ulus </a:t>
            </a:r>
            <a:r>
              <a:rPr lang="sr-Latn-RS" altLang="en-US">
                <a:latin typeface="Times New Roman" panose="02020603050405020304" pitchFamily="18" charset="0"/>
                <a:cs typeface="Times New Roman" panose="02020603050405020304" pitchFamily="18" charset="0"/>
              </a:rPr>
              <a:t>tensor tympani</a:t>
            </a:r>
            <a:r>
              <a:rPr lang="sr-Cyrl-RS" altLang="en-US"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is formed</a:t>
            </a:r>
            <a:r>
              <a:rPr lang="sr-Cyrl-RS" altLang="en-US" smtClean="0">
                <a:latin typeface="Times New Roman" panose="02020603050405020304" pitchFamily="18" charset="0"/>
                <a:cs typeface="Times New Roman" panose="02020603050405020304" pitchFamily="18" charset="0"/>
              </a:rPr>
              <a:t>, </a:t>
            </a:r>
            <a:r>
              <a:rPr lang="en-US" altLang="en-US">
                <a:latin typeface="Times New Roman" panose="02020603050405020304" pitchFamily="18" charset="0"/>
                <a:cs typeface="Times New Roman" panose="02020603050405020304" pitchFamily="18" charset="0"/>
              </a:rPr>
              <a:t>and from </a:t>
            </a:r>
            <a:r>
              <a:rPr lang="en-US" altLang="en-US" smtClean="0">
                <a:latin typeface="Times New Roman" panose="02020603050405020304" pitchFamily="18" charset="0"/>
                <a:cs typeface="Times New Roman" panose="02020603050405020304" pitchFamily="18" charset="0"/>
              </a:rPr>
              <a:t>Reichert’s cartilage stapedius muscle</a:t>
            </a:r>
            <a:r>
              <a:rPr lang="sr-Cyrl-RS" altLang="en-US" smtClean="0">
                <a:latin typeface="Times New Roman" panose="02020603050405020304" pitchFamily="18" charset="0"/>
                <a:cs typeface="Times New Roman" panose="02020603050405020304" pitchFamily="18" charset="0"/>
              </a:rPr>
              <a:t> </a:t>
            </a:r>
            <a:r>
              <a:rPr lang="sr-Cyrl-RS" altLang="en-US">
                <a:latin typeface="Times New Roman" panose="02020603050405020304" pitchFamily="18" charset="0"/>
                <a:cs typeface="Times New Roman" panose="02020603050405020304" pitchFamily="18" charset="0"/>
              </a:rPr>
              <a:t>(</a:t>
            </a:r>
            <a:r>
              <a:rPr lang="sr-Latn-RS" altLang="en-US" smtClean="0">
                <a:latin typeface="Times New Roman" panose="02020603050405020304" pitchFamily="18" charset="0"/>
                <a:cs typeface="Times New Roman" panose="02020603050405020304" pitchFamily="18" charset="0"/>
              </a:rPr>
              <a:t>mus</a:t>
            </a:r>
            <a:r>
              <a:rPr lang="en-US" altLang="en-US" smtClean="0">
                <a:latin typeface="Times New Roman" panose="02020603050405020304" pitchFamily="18" charset="0"/>
                <a:cs typeface="Times New Roman" panose="02020603050405020304" pitchFamily="18" charset="0"/>
              </a:rPr>
              <a:t>c</a:t>
            </a:r>
            <a:r>
              <a:rPr lang="sr-Latn-RS" altLang="en-US" smtClean="0">
                <a:latin typeface="Times New Roman" panose="02020603050405020304" pitchFamily="18" charset="0"/>
                <a:cs typeface="Times New Roman" panose="02020603050405020304" pitchFamily="18" charset="0"/>
              </a:rPr>
              <a:t>ulus </a:t>
            </a:r>
            <a:r>
              <a:rPr lang="sr-Latn-RS" altLang="en-US">
                <a:latin typeface="Times New Roman" panose="02020603050405020304" pitchFamily="18" charset="0"/>
                <a:cs typeface="Times New Roman" panose="02020603050405020304" pitchFamily="18" charset="0"/>
              </a:rPr>
              <a:t>stapedius</a:t>
            </a:r>
            <a:r>
              <a:rPr lang="sr-Cyrl-RS" altLang="en-US">
                <a:latin typeface="Times New Roman" panose="02020603050405020304" pitchFamily="18" charset="0"/>
                <a:cs typeface="Times New Roman" panose="02020603050405020304" pitchFamily="18" charset="0"/>
              </a:rPr>
              <a:t>)</a:t>
            </a:r>
            <a:r>
              <a:rPr lang="sr-Latn-RS" altLang="en-US">
                <a:latin typeface="Times New Roman" panose="02020603050405020304" pitchFamily="18" charset="0"/>
                <a:cs typeface="Times New Roman" panose="02020603050405020304" pitchFamily="18" charset="0"/>
              </a:rPr>
              <a:t>.</a:t>
            </a:r>
            <a:endParaRPr lang="sr-Cyrl-R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During </a:t>
            </a:r>
            <a:r>
              <a:rPr lang="en-US" altLang="en-US" b="1" smtClean="0">
                <a:latin typeface="Times New Roman" panose="02020603050405020304" pitchFamily="18" charset="0"/>
                <a:cs typeface="Times New Roman" panose="02020603050405020304" pitchFamily="18" charset="0"/>
              </a:rPr>
              <a:t>8</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week </a:t>
            </a:r>
            <a:r>
              <a:rPr lang="en-US" altLang="en-US" smtClean="0">
                <a:latin typeface="Times New Roman" panose="02020603050405020304" pitchFamily="18" charset="0"/>
                <a:cs typeface="Times New Roman" panose="02020603050405020304" pitchFamily="18" charset="0"/>
              </a:rPr>
              <a:t>of pregnancy from endodermal layer of the oral cavity and pharynx Eustachian tube is formed. </a:t>
            </a:r>
          </a:p>
          <a:p>
            <a:pPr eaLnBrk="1" hangingPunct="1"/>
            <a:r>
              <a:rPr lang="en-US" altLang="en-US" smtClean="0">
                <a:latin typeface="Times New Roman" panose="02020603050405020304" pitchFamily="18" charset="0"/>
                <a:cs typeface="Times New Roman" panose="02020603050405020304" pitchFamily="18" charset="0"/>
              </a:rPr>
              <a:t>Mastoid antrum starts to develop during </a:t>
            </a:r>
            <a:r>
              <a:rPr lang="en-US" altLang="en-US" b="1" smtClean="0">
                <a:latin typeface="Times New Roman" panose="02020603050405020304" pitchFamily="18" charset="0"/>
                <a:cs typeface="Times New Roman" panose="02020603050405020304" pitchFamily="18" charset="0"/>
              </a:rPr>
              <a:t>5</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month </a:t>
            </a:r>
            <a:r>
              <a:rPr lang="en-US" altLang="en-US" smtClean="0">
                <a:latin typeface="Times New Roman" panose="02020603050405020304" pitchFamily="18" charset="0"/>
                <a:cs typeface="Times New Roman" panose="02020603050405020304" pitchFamily="18" charset="0"/>
              </a:rPr>
              <a:t>of pregnancy.</a:t>
            </a:r>
            <a:endParaRPr lang="sr-Cyrl-R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Mastoid process finishes its development by forming mastoid cells after birth</a:t>
            </a:r>
            <a:r>
              <a:rPr lang="sr-Cyrl-RS" altLang="en-US" smtClean="0">
                <a:latin typeface="Times New Roman" panose="02020603050405020304" pitchFamily="18" charset="0"/>
                <a:cs typeface="Times New Roman" panose="02020603050405020304" pitchFamily="18" charset="0"/>
              </a:rPr>
              <a:t>.</a:t>
            </a:r>
            <a:endParaRPr lang="sr-Cyrl-R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Mastoid cell pneumatization starts in infants and is completed between 6</a:t>
            </a:r>
            <a:r>
              <a:rPr lang="en-US" altLang="en-US" baseline="30000" smtClean="0">
                <a:latin typeface="Times New Roman" panose="02020603050405020304" pitchFamily="18" charset="0"/>
                <a:cs typeface="Times New Roman" panose="02020603050405020304" pitchFamily="18" charset="0"/>
              </a:rPr>
              <a:t>th</a:t>
            </a:r>
            <a:r>
              <a:rPr lang="en-US" altLang="en-US" smtClean="0">
                <a:latin typeface="Times New Roman" panose="02020603050405020304" pitchFamily="18" charset="0"/>
                <a:cs typeface="Times New Roman" panose="02020603050405020304" pitchFamily="18" charset="0"/>
              </a:rPr>
              <a:t> and 12</a:t>
            </a:r>
            <a:r>
              <a:rPr lang="en-US" altLang="en-US" baseline="30000" smtClean="0">
                <a:latin typeface="Times New Roman" panose="02020603050405020304" pitchFamily="18" charset="0"/>
                <a:cs typeface="Times New Roman" panose="02020603050405020304" pitchFamily="18" charset="0"/>
              </a:rPr>
              <a:t>th</a:t>
            </a:r>
            <a:r>
              <a:rPr lang="en-US" altLang="en-US" smtClean="0">
                <a:latin typeface="Times New Roman" panose="02020603050405020304" pitchFamily="18" charset="0"/>
                <a:cs typeface="Times New Roman" panose="02020603050405020304" pitchFamily="18" charset="0"/>
              </a:rPr>
              <a:t> year</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1">
            <a:extLst>
              <a:ext uri="{FF2B5EF4-FFF2-40B4-BE49-F238E27FC236}">
                <a16:creationId xmlns="" xmlns:a16="http://schemas.microsoft.com/office/drawing/2014/main" id="{9A825A62-F4DA-4ABC-A57E-9A3395758376}"/>
              </a:ext>
            </a:extLst>
          </p:cNvPr>
          <p:cNvSpPr>
            <a:spLocks noGrp="1"/>
          </p:cNvSpPr>
          <p:nvPr>
            <p:ph idx="1"/>
          </p:nvPr>
        </p:nvSpPr>
        <p:spPr>
          <a:xfrm>
            <a:off x="690957" y="2233862"/>
            <a:ext cx="6241473" cy="2732521"/>
          </a:xfrm>
        </p:spPr>
        <p:txBody>
          <a:bodyPr/>
          <a:lstStyle/>
          <a:p>
            <a:r>
              <a:rPr lang="en-US" altLang="en-US" sz="3200" dirty="0">
                <a:latin typeface="Times New Roman" panose="02020603050405020304" pitchFamily="18" charset="0"/>
                <a:cs typeface="Times New Roman" panose="02020603050405020304" pitchFamily="18" charset="0"/>
              </a:rPr>
              <a:t>Basilar skull </a:t>
            </a:r>
            <a:r>
              <a:rPr lang="en-US" altLang="en-US" sz="3200" dirty="0" smtClean="0">
                <a:latin typeface="Times New Roman" panose="02020603050405020304" pitchFamily="18" charset="0"/>
                <a:cs typeface="Times New Roman" panose="02020603050405020304" pitchFamily="18" charset="0"/>
              </a:rPr>
              <a:t>fractures</a:t>
            </a:r>
          </a:p>
          <a:p>
            <a:r>
              <a:rPr lang="en-US" altLang="en-US" sz="3200" dirty="0">
                <a:latin typeface="Times New Roman" panose="02020603050405020304" pitchFamily="18" charset="0"/>
                <a:cs typeface="Times New Roman" panose="02020603050405020304" pitchFamily="18" charset="0"/>
              </a:rPr>
              <a:t>Traffic accidents, fights, </a:t>
            </a:r>
            <a:r>
              <a:rPr lang="en-US" altLang="en-US" sz="3200" dirty="0" smtClean="0">
                <a:latin typeface="Times New Roman" panose="02020603050405020304" pitchFamily="18" charset="0"/>
                <a:cs typeface="Times New Roman" panose="02020603050405020304" pitchFamily="18" charset="0"/>
              </a:rPr>
              <a:t>falls</a:t>
            </a:r>
          </a:p>
          <a:p>
            <a:r>
              <a:rPr lang="en-US" altLang="en-US" sz="3200" dirty="0" smtClean="0">
                <a:latin typeface="Times New Roman" panose="02020603050405020304" pitchFamily="18" charset="0"/>
                <a:cs typeface="Times New Roman" panose="02020603050405020304" pitchFamily="18" charset="0"/>
              </a:rPr>
              <a:t>They can be</a:t>
            </a:r>
            <a:r>
              <a:rPr lang="sr-Cyrl-RS" altLang="en-US" sz="3200" dirty="0" smtClean="0">
                <a:latin typeface="Times New Roman" panose="02020603050405020304" pitchFamily="18" charset="0"/>
                <a:cs typeface="Times New Roman" panose="02020603050405020304" pitchFamily="18" charset="0"/>
              </a:rPr>
              <a:t>:</a:t>
            </a:r>
            <a:endParaRPr lang="sr-Cyrl-RS" altLang="en-US" sz="3200" dirty="0">
              <a:latin typeface="Times New Roman" panose="02020603050405020304" pitchFamily="18" charset="0"/>
              <a:cs typeface="Times New Roman" panose="02020603050405020304" pitchFamily="18" charset="0"/>
            </a:endParaRPr>
          </a:p>
          <a:p>
            <a:pPr lvl="1"/>
            <a:r>
              <a:rPr lang="en-US" altLang="en-US" sz="2800" dirty="0" smtClean="0">
                <a:latin typeface="Times New Roman" panose="02020603050405020304" pitchFamily="18" charset="0"/>
                <a:cs typeface="Times New Roman" panose="02020603050405020304" pitchFamily="18" charset="0"/>
              </a:rPr>
              <a:t>Isolated or combined</a:t>
            </a:r>
            <a:endParaRPr lang="en-US" altLang="en-US" sz="2800" dirty="0">
              <a:latin typeface="Times New Roman" panose="02020603050405020304" pitchFamily="18" charset="0"/>
              <a:cs typeface="Times New Roman" panose="02020603050405020304" pitchFamily="18" charset="0"/>
            </a:endParaRPr>
          </a:p>
          <a:p>
            <a:pPr lvl="1"/>
            <a:r>
              <a:rPr lang="en-US" altLang="en-US" sz="2800" dirty="0" smtClean="0">
                <a:latin typeface="Times New Roman" panose="02020603050405020304" pitchFamily="18" charset="0"/>
                <a:cs typeface="Times New Roman" panose="02020603050405020304" pitchFamily="18" charset="0"/>
              </a:rPr>
              <a:t>Direct or indirect</a:t>
            </a:r>
            <a:endParaRPr lang="en-US" altLang="en-US" sz="2800"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3F1E80A9-72AA-4087-876A-E16CA757908B}"/>
              </a:ext>
            </a:extLst>
          </p:cNvPr>
          <p:cNvSpPr>
            <a:spLocks noGrp="1"/>
          </p:cNvSpPr>
          <p:nvPr>
            <p:ph type="title"/>
          </p:nvPr>
        </p:nvSpPr>
        <p:spPr>
          <a:xfrm>
            <a:off x="625136" y="635490"/>
            <a:ext cx="6972300" cy="1325563"/>
          </a:xfrm>
        </p:spPr>
        <p:txBody>
          <a:bodyPr>
            <a:normAutofit/>
          </a:bodyPr>
          <a:lstStyle/>
          <a:p>
            <a:pPr>
              <a:defRPr/>
            </a:pPr>
            <a:r>
              <a:rPr lang="en-US" dirty="0">
                <a:latin typeface="Times New Roman" pitchFamily="18" charset="0"/>
                <a:cs typeface="Times New Roman" pitchFamily="18" charset="0"/>
              </a:rPr>
              <a:t>Temporal bone fractures</a:t>
            </a:r>
          </a:p>
        </p:txBody>
      </p:sp>
      <p:pic>
        <p:nvPicPr>
          <p:cNvPr id="45060" name="Picture 2" descr="Ð¡ÑÐ¾Ð´Ð½Ð° ÑÐ»Ð¸ÐºÐ°">
            <a:extLst>
              <a:ext uri="{FF2B5EF4-FFF2-40B4-BE49-F238E27FC236}">
                <a16:creationId xmlns="" xmlns:a16="http://schemas.microsoft.com/office/drawing/2014/main" id="{74CC1100-D5BB-4E8E-93D2-B151D88D51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8250" y="1836498"/>
            <a:ext cx="4479066" cy="4084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1">
            <a:extLst>
              <a:ext uri="{FF2B5EF4-FFF2-40B4-BE49-F238E27FC236}">
                <a16:creationId xmlns="" xmlns:a16="http://schemas.microsoft.com/office/drawing/2014/main" id="{16B6F795-9FFD-4D30-A5F8-9D8E5B70FCB1}"/>
              </a:ext>
            </a:extLst>
          </p:cNvPr>
          <p:cNvSpPr>
            <a:spLocks noGrp="1"/>
          </p:cNvSpPr>
          <p:nvPr>
            <p:ph idx="1"/>
          </p:nvPr>
        </p:nvSpPr>
        <p:spPr/>
        <p:txBody>
          <a:bodyPr/>
          <a:lstStyle/>
          <a:p>
            <a:pPr marL="0" indent="0" eaLnBrk="1" hangingPunct="1">
              <a:buNone/>
            </a:pPr>
            <a:r>
              <a:rPr lang="en-US" altLang="en-US" b="1" i="1" dirty="0">
                <a:latin typeface="Times New Roman" panose="02020603050405020304" pitchFamily="18" charset="0"/>
                <a:cs typeface="Times New Roman" panose="02020603050405020304" pitchFamily="18" charset="0"/>
              </a:rPr>
              <a:t>1.</a:t>
            </a:r>
            <a:r>
              <a:rPr lang="sr-Cyrl-RS" altLang="en-US" b="1" i="1" dirty="0">
                <a:latin typeface="Times New Roman" panose="02020603050405020304" pitchFamily="18" charset="0"/>
                <a:cs typeface="Times New Roman" panose="02020603050405020304" pitchFamily="18" charset="0"/>
              </a:rPr>
              <a:t> </a:t>
            </a:r>
            <a:r>
              <a:rPr lang="en-US" altLang="en-US" b="1" dirty="0" smtClean="0">
                <a:latin typeface="Times New Roman" panose="02020603050405020304" pitchFamily="18" charset="0"/>
                <a:cs typeface="Times New Roman" panose="02020603050405020304" pitchFamily="18" charset="0"/>
              </a:rPr>
              <a:t>Longitudinal</a:t>
            </a:r>
            <a:endParaRPr lang="en-US" altLang="en-US" b="1" i="1" dirty="0">
              <a:latin typeface="Times New Roman" panose="02020603050405020304" pitchFamily="18" charset="0"/>
              <a:cs typeface="Times New Roman" panose="02020603050405020304" pitchFamily="18" charset="0"/>
            </a:endParaRPr>
          </a:p>
          <a:p>
            <a:pPr lvl="1"/>
            <a:r>
              <a:rPr lang="en-US" altLang="en-US" sz="2800" dirty="0">
                <a:latin typeface="Times New Roman" panose="02020603050405020304" pitchFamily="18" charset="0"/>
                <a:cs typeface="Times New Roman" panose="02020603050405020304" pitchFamily="18" charset="0"/>
              </a:rPr>
              <a:t>The fracture line extends along the axial </a:t>
            </a:r>
            <a:r>
              <a:rPr lang="en-US" altLang="en-US" sz="2800" dirty="0" smtClean="0">
                <a:latin typeface="Times New Roman" panose="02020603050405020304" pitchFamily="18" charset="0"/>
                <a:cs typeface="Times New Roman" panose="02020603050405020304" pitchFamily="18" charset="0"/>
              </a:rPr>
              <a:t>axis</a:t>
            </a:r>
          </a:p>
          <a:p>
            <a:pPr marL="0" indent="0">
              <a:buNone/>
            </a:pPr>
            <a:r>
              <a:rPr lang="en-US" altLang="en-US" b="1" i="1" dirty="0" smtClean="0">
                <a:latin typeface="Times New Roman" panose="02020603050405020304" pitchFamily="18" charset="0"/>
                <a:cs typeface="Times New Roman" panose="02020603050405020304" pitchFamily="18" charset="0"/>
              </a:rPr>
              <a:t>2.</a:t>
            </a:r>
            <a:r>
              <a:rPr lang="sr-Cyrl-RS" altLang="en-US" b="1" i="1" dirty="0" smtClean="0">
                <a:latin typeface="Times New Roman" panose="02020603050405020304" pitchFamily="18" charset="0"/>
                <a:cs typeface="Times New Roman" panose="02020603050405020304" pitchFamily="18" charset="0"/>
              </a:rPr>
              <a:t> </a:t>
            </a:r>
            <a:r>
              <a:rPr lang="en-US" altLang="en-US" b="1" dirty="0" smtClean="0">
                <a:latin typeface="Times New Roman" panose="02020603050405020304" pitchFamily="18" charset="0"/>
                <a:cs typeface="Times New Roman" panose="02020603050405020304" pitchFamily="18" charset="0"/>
              </a:rPr>
              <a:t>Transverse</a:t>
            </a:r>
            <a:endParaRPr lang="en-US" altLang="en-US" b="1" i="1" dirty="0" smtClean="0">
              <a:latin typeface="Times New Roman" panose="02020603050405020304" pitchFamily="18" charset="0"/>
              <a:cs typeface="Times New Roman" panose="02020603050405020304" pitchFamily="18" charset="0"/>
            </a:endParaRPr>
          </a:p>
          <a:p>
            <a:pPr lvl="1"/>
            <a:r>
              <a:rPr lang="en-US" altLang="en-US" sz="2800" dirty="0">
                <a:latin typeface="Times New Roman" panose="02020603050405020304" pitchFamily="18" charset="0"/>
                <a:cs typeface="Times New Roman" panose="02020603050405020304" pitchFamily="18" charset="0"/>
              </a:rPr>
              <a:t>Fracture line </a:t>
            </a:r>
            <a:r>
              <a:rPr lang="en-US" altLang="en-US" sz="2800" dirty="0" smtClean="0">
                <a:latin typeface="Times New Roman" panose="02020603050405020304" pitchFamily="18" charset="0"/>
                <a:cs typeface="Times New Roman" panose="02020603050405020304" pitchFamily="18" charset="0"/>
              </a:rPr>
              <a:t>is perpendicular </a:t>
            </a:r>
            <a:r>
              <a:rPr lang="en-US" altLang="en-US" sz="2800" dirty="0">
                <a:latin typeface="Times New Roman" panose="02020603050405020304" pitchFamily="18" charset="0"/>
                <a:cs typeface="Times New Roman" panose="02020603050405020304" pitchFamily="18" charset="0"/>
              </a:rPr>
              <a:t>to the longitudinal axis of the </a:t>
            </a:r>
            <a:r>
              <a:rPr lang="en-US" altLang="en-US" sz="2800" dirty="0" smtClean="0">
                <a:latin typeface="Times New Roman" panose="02020603050405020304" pitchFamily="18" charset="0"/>
                <a:cs typeface="Times New Roman" panose="02020603050405020304" pitchFamily="18" charset="0"/>
              </a:rPr>
              <a:t>pyramid</a:t>
            </a:r>
            <a:endParaRPr lang="en-US" altLang="en-US" sz="2800" dirty="0">
              <a:latin typeface="Times New Roman" panose="02020603050405020304" pitchFamily="18" charset="0"/>
              <a:cs typeface="Times New Roman" panose="02020603050405020304" pitchFamily="18" charset="0"/>
            </a:endParaRPr>
          </a:p>
          <a:p>
            <a:pPr marL="0" indent="0" eaLnBrk="1" hangingPunct="1">
              <a:buNone/>
            </a:pPr>
            <a:r>
              <a:rPr lang="en-US" altLang="en-US" b="1" i="1" dirty="0">
                <a:latin typeface="Times New Roman" panose="02020603050405020304" pitchFamily="18" charset="0"/>
                <a:cs typeface="Times New Roman" panose="02020603050405020304" pitchFamily="18" charset="0"/>
              </a:rPr>
              <a:t>3.</a:t>
            </a:r>
            <a:r>
              <a:rPr lang="sr-Cyrl-RS" altLang="en-US" b="1" i="1" dirty="0">
                <a:latin typeface="Times New Roman" panose="02020603050405020304" pitchFamily="18" charset="0"/>
                <a:cs typeface="Times New Roman" panose="02020603050405020304" pitchFamily="18" charset="0"/>
              </a:rPr>
              <a:t> </a:t>
            </a:r>
            <a:r>
              <a:rPr lang="en-US" altLang="en-US" b="1" dirty="0" smtClean="0">
                <a:latin typeface="Times New Roman" panose="02020603050405020304" pitchFamily="18" charset="0"/>
                <a:cs typeface="Times New Roman" panose="02020603050405020304" pitchFamily="18" charset="0"/>
              </a:rPr>
              <a:t>Combined</a:t>
            </a:r>
            <a:endParaRPr lang="en-US" altLang="en-US" b="1" dirty="0">
              <a:latin typeface="Times New Roman" panose="02020603050405020304" pitchFamily="18" charset="0"/>
              <a:cs typeface="Times New Roman" panose="02020603050405020304" pitchFamily="18" charset="0"/>
            </a:endParaRPr>
          </a:p>
          <a:p>
            <a:pPr lvl="1" eaLnBrk="1" hangingPunct="1"/>
            <a:r>
              <a:rPr lang="en-US" altLang="en-US" sz="2800" dirty="0" smtClean="0">
                <a:latin typeface="Times New Roman" panose="02020603050405020304" pitchFamily="18" charset="0"/>
                <a:cs typeface="Times New Roman" panose="02020603050405020304" pitchFamily="18" charset="0"/>
              </a:rPr>
              <a:t>Combination of longitudinal and transverse fractures</a:t>
            </a:r>
            <a:endParaRPr lang="en-US" altLang="en-US" sz="2800" dirty="0">
              <a:latin typeface="Times New Roman" panose="02020603050405020304" pitchFamily="18" charset="0"/>
              <a:cs typeface="Times New Roman" panose="02020603050405020304" pitchFamily="18" charset="0"/>
            </a:endParaRPr>
          </a:p>
          <a:p>
            <a:pPr eaLnBrk="1" hangingPunct="1"/>
            <a:endParaRPr lang="en-US" altLang="en-US" dirty="0"/>
          </a:p>
        </p:txBody>
      </p:sp>
      <p:sp>
        <p:nvSpPr>
          <p:cNvPr id="3" name="Title 2">
            <a:extLst>
              <a:ext uri="{FF2B5EF4-FFF2-40B4-BE49-F238E27FC236}">
                <a16:creationId xmlns="" xmlns:a16="http://schemas.microsoft.com/office/drawing/2014/main" id="{61873F5A-EDDA-45FA-ACAD-596FC0F5ACF1}"/>
              </a:ext>
            </a:extLst>
          </p:cNvPr>
          <p:cNvSpPr>
            <a:spLocks noGrp="1"/>
          </p:cNvSpPr>
          <p:nvPr>
            <p:ph type="title"/>
          </p:nvPr>
        </p:nvSpPr>
        <p:spPr/>
        <p:txBody>
          <a:bodyPr/>
          <a:lstStyle/>
          <a:p>
            <a:pPr>
              <a:defRPr/>
            </a:pPr>
            <a:r>
              <a:rPr lang="en-US" dirty="0">
                <a:latin typeface="Times New Roman" panose="02020603050405020304" pitchFamily="18" charset="0"/>
                <a:cs typeface="Times New Roman" panose="02020603050405020304" pitchFamily="18" charset="0"/>
              </a:rPr>
              <a:t>Temporal bone fractures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1">
            <a:extLst>
              <a:ext uri="{FF2B5EF4-FFF2-40B4-BE49-F238E27FC236}">
                <a16:creationId xmlns="" xmlns:a16="http://schemas.microsoft.com/office/drawing/2014/main" id="{2ADFBAA0-18F2-4951-962A-92C3735A2309}"/>
              </a:ext>
            </a:extLst>
          </p:cNvPr>
          <p:cNvSpPr>
            <a:spLocks noGrp="1"/>
          </p:cNvSpPr>
          <p:nvPr>
            <p:ph idx="1"/>
          </p:nvPr>
        </p:nvSpPr>
        <p:spPr>
          <a:xfrm>
            <a:off x="775855" y="1476952"/>
            <a:ext cx="9919854" cy="5106410"/>
          </a:xfrm>
        </p:spPr>
        <p:txBody>
          <a:bodyPr>
            <a:noAutofit/>
          </a:bodyPr>
          <a:lstStyle/>
          <a:p>
            <a:r>
              <a:rPr lang="en-US" altLang="en-US" dirty="0">
                <a:latin typeface="Times New Roman" panose="02020603050405020304" pitchFamily="18" charset="0"/>
                <a:cs typeface="Times New Roman" panose="02020603050405020304" pitchFamily="18" charset="0"/>
              </a:rPr>
              <a:t>They occur in 80% of all temporal bone fractures</a:t>
            </a:r>
            <a:r>
              <a:rPr lang="sr-Cyrl-RS" altLang="en-US" dirty="0" smtClean="0">
                <a:latin typeface="Times New Roman" panose="02020603050405020304" pitchFamily="18" charset="0"/>
                <a:cs typeface="Times New Roman" panose="02020603050405020304" pitchFamily="18" charset="0"/>
              </a:rPr>
              <a:t>.</a:t>
            </a:r>
            <a:endParaRPr lang="sr-Cyrl-R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Bilateral in 23% of the cases</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This type of fracture </a:t>
            </a:r>
            <a:r>
              <a:rPr lang="en-US" altLang="en-US" dirty="0" smtClean="0">
                <a:latin typeface="Times New Roman" panose="02020603050405020304" pitchFamily="18" charset="0"/>
                <a:cs typeface="Times New Roman" panose="02020603050405020304" pitchFamily="18" charset="0"/>
              </a:rPr>
              <a:t>typically </a:t>
            </a:r>
            <a:r>
              <a:rPr lang="en-US" altLang="en-US" dirty="0">
                <a:latin typeface="Times New Roman" panose="02020603050405020304" pitchFamily="18" charset="0"/>
                <a:cs typeface="Times New Roman" panose="02020603050405020304" pitchFamily="18" charset="0"/>
              </a:rPr>
              <a:t>starts from the </a:t>
            </a:r>
            <a:r>
              <a:rPr lang="en-US" altLang="en-US" dirty="0" smtClean="0">
                <a:latin typeface="Times New Roman" panose="02020603050405020304" pitchFamily="18" charset="0"/>
                <a:cs typeface="Times New Roman" panose="02020603050405020304" pitchFamily="18" charset="0"/>
              </a:rPr>
              <a:t>squamous part </a:t>
            </a:r>
            <a:r>
              <a:rPr lang="en-US" altLang="en-US" dirty="0">
                <a:latin typeface="Times New Roman" panose="02020603050405020304" pitchFamily="18" charset="0"/>
                <a:cs typeface="Times New Roman" panose="02020603050405020304" pitchFamily="18" charset="0"/>
              </a:rPr>
              <a:t>of the temporal bone, goes over the posterior upper wall of the external auditory canal, then over the roof of the </a:t>
            </a:r>
            <a:r>
              <a:rPr lang="en-US" altLang="en-US" dirty="0" smtClean="0">
                <a:latin typeface="Times New Roman" panose="02020603050405020304" pitchFamily="18" charset="0"/>
                <a:cs typeface="Times New Roman" panose="02020603050405020304" pitchFamily="18" charset="0"/>
              </a:rPr>
              <a:t>tympanic cavity, </a:t>
            </a:r>
            <a:r>
              <a:rPr lang="en-US" altLang="en-US" dirty="0">
                <a:latin typeface="Times New Roman" panose="02020603050405020304" pitchFamily="18" charset="0"/>
                <a:cs typeface="Times New Roman" panose="02020603050405020304" pitchFamily="18" charset="0"/>
              </a:rPr>
              <a:t>then along the carotid canal towards the middle cranial fossa</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Labyrinth capsule is not affected</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 </a:t>
            </a:r>
            <a:r>
              <a:rPr lang="en-US" altLang="en-US" dirty="0" err="1">
                <a:latin typeface="Times New Roman" panose="02020603050405020304" pitchFamily="18" charset="0"/>
                <a:cs typeface="Times New Roman" panose="02020603050405020304" pitchFamily="18" charset="0"/>
              </a:rPr>
              <a:t>dura</a:t>
            </a:r>
            <a:r>
              <a:rPr lang="en-US" altLang="en-US" dirty="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mater can </a:t>
            </a:r>
            <a:r>
              <a:rPr lang="en-US" altLang="en-US" dirty="0">
                <a:latin typeface="Times New Roman" panose="02020603050405020304" pitchFamily="18" charset="0"/>
                <a:cs typeface="Times New Roman" panose="02020603050405020304" pitchFamily="18" charset="0"/>
              </a:rPr>
              <a:t>be damaged, which leads to the </a:t>
            </a:r>
            <a:r>
              <a:rPr lang="en-US" altLang="en-US" dirty="0" smtClean="0">
                <a:latin typeface="Times New Roman" panose="02020603050405020304" pitchFamily="18" charset="0"/>
                <a:cs typeface="Times New Roman" panose="02020603050405020304" pitchFamily="18" charset="0"/>
              </a:rPr>
              <a:t>leakage </a:t>
            </a:r>
            <a:r>
              <a:rPr lang="en-US" altLang="en-US" dirty="0">
                <a:latin typeface="Times New Roman" panose="02020603050405020304" pitchFamily="18" charset="0"/>
                <a:cs typeface="Times New Roman" panose="02020603050405020304" pitchFamily="18" charset="0"/>
              </a:rPr>
              <a:t>of cerebrospinal fluid in the middle ear</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In 25% of the cases facial nerve is damaged</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403349E7-F62C-456E-B9F6-D1945DA52BAC}"/>
              </a:ext>
            </a:extLst>
          </p:cNvPr>
          <p:cNvSpPr>
            <a:spLocks noGrp="1"/>
          </p:cNvSpPr>
          <p:nvPr>
            <p:ph type="title"/>
          </p:nvPr>
        </p:nvSpPr>
        <p:spPr>
          <a:xfrm>
            <a:off x="1981200" y="274638"/>
            <a:ext cx="8229600" cy="944562"/>
          </a:xfrm>
        </p:spPr>
        <p:txBody>
          <a:bodyPr/>
          <a:lstStyle/>
          <a:p>
            <a:pPr>
              <a:defRPr/>
            </a:pPr>
            <a:r>
              <a:rPr lang="en-US" dirty="0" smtClean="0">
                <a:latin typeface="Times New Roman" pitchFamily="18" charset="0"/>
                <a:cs typeface="Times New Roman" pitchFamily="18" charset="0"/>
              </a:rPr>
              <a:t>Longitudinal fracture</a:t>
            </a:r>
            <a:endParaRPr lang="en-US" dirty="0">
              <a:latin typeface="Times New Roman" pitchFamily="18" charset="0"/>
              <a:cs typeface="Times New Roman"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1">
            <a:extLst>
              <a:ext uri="{FF2B5EF4-FFF2-40B4-BE49-F238E27FC236}">
                <a16:creationId xmlns="" xmlns:a16="http://schemas.microsoft.com/office/drawing/2014/main" id="{B087D3AF-6749-4AEE-89D7-A3F8646623B2}"/>
              </a:ext>
            </a:extLst>
          </p:cNvPr>
          <p:cNvSpPr>
            <a:spLocks noGrp="1"/>
          </p:cNvSpPr>
          <p:nvPr>
            <p:ph idx="1"/>
          </p:nvPr>
        </p:nvSpPr>
        <p:spPr>
          <a:xfrm>
            <a:off x="838200" y="1725426"/>
            <a:ext cx="10515600" cy="4351338"/>
          </a:xfrm>
        </p:spPr>
        <p:txBody>
          <a:bodyPr/>
          <a:lstStyle/>
          <a:p>
            <a:r>
              <a:rPr lang="en-US" altLang="en-US" b="1" dirty="0" smtClean="0">
                <a:latin typeface="Times New Roman" panose="02020603050405020304" pitchFamily="18" charset="0"/>
                <a:cs typeface="Times New Roman" panose="02020603050405020304" pitchFamily="18" charset="0"/>
              </a:rPr>
              <a:t>First phase </a:t>
            </a:r>
            <a:r>
              <a:rPr lang="sr-Cyrl-RS" altLang="en-US" dirty="0" smtClean="0">
                <a:latin typeface="Times New Roman" panose="02020603050405020304" pitchFamily="18" charset="0"/>
                <a:cs typeface="Times New Roman" panose="02020603050405020304" pitchFamily="18" charset="0"/>
              </a:rPr>
              <a:t>– </a:t>
            </a:r>
            <a:r>
              <a:rPr lang="en-US" altLang="en-US" b="1" u="sng" dirty="0">
                <a:latin typeface="Times New Roman" panose="02020603050405020304" pitchFamily="18" charset="0"/>
                <a:cs typeface="Times New Roman" panose="02020603050405020304" pitchFamily="18" charset="0"/>
              </a:rPr>
              <a:t>Neurosurgical phase</a:t>
            </a:r>
            <a:endParaRPr lang="sr-Cyrl-RS" altLang="en-US" u="sng"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Symptoms of the basilar </a:t>
            </a:r>
            <a:r>
              <a:rPr lang="en-US" altLang="en-US" dirty="0">
                <a:latin typeface="Times New Roman" panose="02020603050405020304" pitchFamily="18" charset="0"/>
                <a:cs typeface="Times New Roman" panose="02020603050405020304" pitchFamily="18" charset="0"/>
              </a:rPr>
              <a:t>skull </a:t>
            </a:r>
            <a:r>
              <a:rPr lang="en-US" altLang="en-US" dirty="0" smtClean="0">
                <a:latin typeface="Times New Roman" panose="02020603050405020304" pitchFamily="18" charset="0"/>
                <a:cs typeface="Times New Roman" panose="02020603050405020304" pitchFamily="18" charset="0"/>
              </a:rPr>
              <a:t>fractures, traumatic shock</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Signs of cerebral concussion/contusion</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endParaRPr lang="en-US" altLang="en-US" dirty="0">
              <a:latin typeface="Times New Roman" panose="02020603050405020304" pitchFamily="18" charset="0"/>
              <a:cs typeface="Times New Roman" panose="02020603050405020304" pitchFamily="18" charset="0"/>
            </a:endParaRPr>
          </a:p>
          <a:p>
            <a:r>
              <a:rPr lang="en-US" altLang="en-US" b="1" dirty="0" smtClean="0">
                <a:latin typeface="Times New Roman" panose="02020603050405020304" pitchFamily="18" charset="0"/>
                <a:cs typeface="Times New Roman" panose="02020603050405020304" pitchFamily="18" charset="0"/>
              </a:rPr>
              <a:t>Second phase </a:t>
            </a:r>
            <a:r>
              <a:rPr lang="sr-Cyrl-RS" altLang="en-US" dirty="0" smtClean="0">
                <a:latin typeface="Times New Roman" panose="02020603050405020304" pitchFamily="18" charset="0"/>
                <a:cs typeface="Times New Roman" panose="02020603050405020304" pitchFamily="18" charset="0"/>
              </a:rPr>
              <a:t>–</a:t>
            </a:r>
            <a:r>
              <a:rPr lang="sr-Cyrl-RS" altLang="en-US" b="1" dirty="0" smtClean="0">
                <a:latin typeface="Times New Roman" panose="02020603050405020304" pitchFamily="18" charset="0"/>
                <a:cs typeface="Times New Roman" panose="02020603050405020304" pitchFamily="18" charset="0"/>
              </a:rPr>
              <a:t> </a:t>
            </a:r>
            <a:r>
              <a:rPr lang="en-US" altLang="en-US" b="1" u="sng" dirty="0" err="1" smtClean="0">
                <a:latin typeface="Times New Roman" panose="02020603050405020304" pitchFamily="18" charset="0"/>
                <a:cs typeface="Times New Roman" panose="02020603050405020304" pitchFamily="18" charset="0"/>
              </a:rPr>
              <a:t>Otologic</a:t>
            </a:r>
            <a:r>
              <a:rPr lang="en-US" altLang="en-US" b="1" u="sng" dirty="0" smtClean="0">
                <a:latin typeface="Times New Roman" panose="02020603050405020304" pitchFamily="18" charset="0"/>
                <a:cs typeface="Times New Roman" panose="02020603050405020304" pitchFamily="18" charset="0"/>
              </a:rPr>
              <a:t> phase</a:t>
            </a:r>
            <a:endParaRPr lang="en-US" altLang="en-US" b="1" u="sng" dirty="0">
              <a:latin typeface="Times New Roman" panose="02020603050405020304" pitchFamily="18" charset="0"/>
              <a:cs typeface="Times New Roman" panose="02020603050405020304" pitchFamily="18" charset="0"/>
            </a:endParaRPr>
          </a:p>
          <a:p>
            <a:r>
              <a:rPr lang="en-US" altLang="en-US" dirty="0" err="1" smtClean="0">
                <a:latin typeface="Times New Roman" panose="02020603050405020304" pitchFamily="18" charset="0"/>
                <a:cs typeface="Times New Roman" panose="02020603050405020304" pitchFamily="18" charset="0"/>
              </a:rPr>
              <a:t>Otorrhagia</a:t>
            </a:r>
            <a:r>
              <a:rPr lang="en-US" altLang="en-US" dirty="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oto-liquorrhea</a:t>
            </a:r>
            <a:r>
              <a:rPr lang="en-US" altLang="en-US" dirty="0" smtClean="0">
                <a:latin typeface="Times New Roman" panose="02020603050405020304" pitchFamily="18" charset="0"/>
                <a:cs typeface="Times New Roman" panose="02020603050405020304" pitchFamily="18" charset="0"/>
              </a:rPr>
              <a:t>, hearing loss, facial nerve paralysis (few hours or days after the injury). </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964385D7-6117-45F8-A47E-DE3048A128E4}"/>
              </a:ext>
            </a:extLst>
          </p:cNvPr>
          <p:cNvSpPr>
            <a:spLocks noGrp="1"/>
          </p:cNvSpPr>
          <p:nvPr>
            <p:ph type="title"/>
          </p:nvPr>
        </p:nvSpPr>
        <p:spPr>
          <a:xfrm>
            <a:off x="838200" y="781236"/>
            <a:ext cx="10515600" cy="701336"/>
          </a:xfrm>
        </p:spPr>
        <p:txBody>
          <a:bodyPr>
            <a:normAutofit/>
          </a:bodyPr>
          <a:lstStyle/>
          <a:p>
            <a:pPr>
              <a:defRPr/>
            </a:pPr>
            <a:r>
              <a:rPr lang="en-US" sz="3600" dirty="0" smtClean="0">
                <a:latin typeface="Times New Roman" pitchFamily="18" charset="0"/>
                <a:cs typeface="Times New Roman" pitchFamily="18" charset="0"/>
              </a:rPr>
              <a:t>Clinical </a:t>
            </a:r>
            <a:r>
              <a:rPr lang="en-US" sz="3600" dirty="0" smtClean="0">
                <a:latin typeface="Times New Roman" pitchFamily="18" charset="0"/>
                <a:cs typeface="Times New Roman" pitchFamily="18" charset="0"/>
              </a:rPr>
              <a:t>presentation</a:t>
            </a:r>
            <a:endParaRPr lang="en-US" sz="3600" dirty="0">
              <a:latin typeface="Times New Roman" pitchFamily="18" charset="0"/>
              <a:cs typeface="Times New Roman" pitchFamily="18"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1">
            <a:extLst>
              <a:ext uri="{FF2B5EF4-FFF2-40B4-BE49-F238E27FC236}">
                <a16:creationId xmlns="" xmlns:a16="http://schemas.microsoft.com/office/drawing/2014/main" id="{AD61DE54-8124-46F8-9F79-25B8E53D52A2}"/>
              </a:ext>
            </a:extLst>
          </p:cNvPr>
          <p:cNvSpPr>
            <a:spLocks noGrp="1"/>
          </p:cNvSpPr>
          <p:nvPr>
            <p:ph idx="1"/>
          </p:nvPr>
        </p:nvSpPr>
        <p:spPr/>
        <p:txBody>
          <a:bodyPr/>
          <a:lstStyle/>
          <a:p>
            <a:pPr eaLnBrk="1" hangingPunct="1"/>
            <a:r>
              <a:rPr lang="en-US" altLang="en-US" dirty="0" smtClean="0">
                <a:latin typeface="Times New Roman" panose="02020603050405020304" pitchFamily="18" charset="0"/>
                <a:cs typeface="Times New Roman" panose="02020603050405020304" pitchFamily="18" charset="0"/>
              </a:rPr>
              <a:t>Anamnesis</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Neurosurgeon, neurologist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err="1" smtClean="0">
                <a:latin typeface="Times New Roman" panose="02020603050405020304" pitchFamily="18" charset="0"/>
                <a:cs typeface="Times New Roman" panose="02020603050405020304" pitchFamily="18" charset="0"/>
              </a:rPr>
              <a:t>ENT</a:t>
            </a:r>
            <a:r>
              <a:rPr lang="en-US" altLang="en-US" dirty="0" smtClean="0">
                <a:latin typeface="Times New Roman" panose="02020603050405020304" pitchFamily="18" charset="0"/>
                <a:cs typeface="Times New Roman" panose="02020603050405020304" pitchFamily="18" charset="0"/>
              </a:rPr>
              <a:t> examination </a:t>
            </a:r>
            <a:endParaRPr lang="sr-Cyrl-R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Additional testing (CT, audiometry, vestibular function tests)</a:t>
            </a:r>
            <a:endParaRPr lang="en-US" altLang="en-US" dirty="0">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pPr>
            <a:endParaRPr lang="en-US" altLang="en-US" dirty="0"/>
          </a:p>
          <a:p>
            <a:pPr eaLnBrk="1" hangingPunct="1"/>
            <a:endParaRPr lang="en-US" altLang="en-US" dirty="0"/>
          </a:p>
        </p:txBody>
      </p:sp>
      <p:sp>
        <p:nvSpPr>
          <p:cNvPr id="3" name="Title 2">
            <a:extLst>
              <a:ext uri="{FF2B5EF4-FFF2-40B4-BE49-F238E27FC236}">
                <a16:creationId xmlns="" xmlns:a16="http://schemas.microsoft.com/office/drawing/2014/main" id="{48150E32-11D7-4ED9-9489-A41835608843}"/>
              </a:ext>
            </a:extLst>
          </p:cNvPr>
          <p:cNvSpPr>
            <a:spLocks noGrp="1"/>
          </p:cNvSpPr>
          <p:nvPr>
            <p:ph type="title"/>
          </p:nvPr>
        </p:nvSpPr>
        <p:spPr/>
        <p:txBody>
          <a:bodyPr>
            <a:normAutofit/>
          </a:bodyPr>
          <a:lstStyle/>
          <a:p>
            <a:pPr>
              <a:defRPr/>
            </a:pPr>
            <a:r>
              <a:rPr lang="en-US" sz="3600" dirty="0" smtClean="0">
                <a:latin typeface="Times New Roman" pitchFamily="18" charset="0"/>
                <a:cs typeface="Times New Roman" pitchFamily="18" charset="0"/>
              </a:rPr>
              <a:t>Diagnosis</a:t>
            </a:r>
            <a:endParaRPr lang="en-US" sz="3600" dirty="0">
              <a:latin typeface="Times New Roman" pitchFamily="18" charset="0"/>
              <a:cs typeface="Times New Roman" pitchFamily="18"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1">
            <a:extLst>
              <a:ext uri="{FF2B5EF4-FFF2-40B4-BE49-F238E27FC236}">
                <a16:creationId xmlns="" xmlns:a16="http://schemas.microsoft.com/office/drawing/2014/main" id="{808F1E54-1024-4074-B332-72336614BC6A}"/>
              </a:ext>
            </a:extLst>
          </p:cNvPr>
          <p:cNvSpPr>
            <a:spLocks noGrp="1"/>
          </p:cNvSpPr>
          <p:nvPr>
            <p:ph idx="1"/>
          </p:nvPr>
        </p:nvSpPr>
        <p:spPr/>
        <p:txBody>
          <a:bodyPr/>
          <a:lstStyle/>
          <a:p>
            <a:pPr marL="0" indent="0" eaLnBrk="1" hangingPunct="1">
              <a:buNone/>
            </a:pPr>
            <a:r>
              <a:rPr lang="en-US" altLang="en-US" b="1" dirty="0" err="1" smtClean="0">
                <a:latin typeface="Times New Roman" panose="02020603050405020304" pitchFamily="18" charset="0"/>
                <a:cs typeface="Times New Roman" panose="02020603050405020304" pitchFamily="18" charset="0"/>
              </a:rPr>
              <a:t>Otoscopy</a:t>
            </a:r>
            <a:r>
              <a:rPr lang="en-US" altLang="en-US" b="1" dirty="0" smtClean="0">
                <a:latin typeface="Times New Roman" panose="02020603050405020304" pitchFamily="18" charset="0"/>
                <a:cs typeface="Times New Roman" panose="02020603050405020304" pitchFamily="18" charset="0"/>
              </a:rPr>
              <a:t>:</a:t>
            </a:r>
            <a:endParaRPr lang="en-US" altLang="en-US" b="1"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 presence of </a:t>
            </a:r>
            <a:r>
              <a:rPr lang="en-US" altLang="en-US" dirty="0" smtClean="0">
                <a:latin typeface="Times New Roman" panose="02020603050405020304" pitchFamily="18" charset="0"/>
                <a:cs typeface="Times New Roman" panose="02020603050405020304" pitchFamily="18" charset="0"/>
              </a:rPr>
              <a:t>blood </a:t>
            </a:r>
            <a:r>
              <a:rPr lang="en-US" altLang="en-US" dirty="0">
                <a:latin typeface="Times New Roman" panose="02020603050405020304" pitchFamily="18" charset="0"/>
                <a:cs typeface="Times New Roman" panose="02020603050405020304" pitchFamily="18" charset="0"/>
              </a:rPr>
              <a:t>in the external auditory canal, lacerations on the skin of the external auditory canal, rupture of the eardrum, </a:t>
            </a:r>
            <a:r>
              <a:rPr lang="en-US" altLang="en-US" dirty="0" err="1">
                <a:latin typeface="Times New Roman" panose="02020603050405020304" pitchFamily="18" charset="0"/>
                <a:cs typeface="Times New Roman" panose="02020603050405020304" pitchFamily="18" charset="0"/>
              </a:rPr>
              <a:t>oto-liquorrhea</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Facial paralysis in 25 % of the cases</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7D58B65C-3712-4F4A-AAB5-A4902820D982}"/>
              </a:ext>
            </a:extLst>
          </p:cNvPr>
          <p:cNvSpPr>
            <a:spLocks noGrp="1"/>
          </p:cNvSpPr>
          <p:nvPr>
            <p:ph type="title"/>
          </p:nvPr>
        </p:nvSpPr>
        <p:spPr>
          <a:xfrm>
            <a:off x="1981200" y="274638"/>
            <a:ext cx="8229600" cy="868362"/>
          </a:xfrm>
        </p:spPr>
        <p:txBody>
          <a:bodyPr>
            <a:normAutofit fontScale="90000"/>
          </a:bodyPr>
          <a:lstStyle/>
          <a:p>
            <a:pPr>
              <a:defRPr/>
            </a:pPr>
            <a:r>
              <a:rPr lang="en-US" sz="3200" dirty="0" smtClean="0">
                <a:latin typeface="Times New Roman" pitchFamily="18" charset="0"/>
                <a:cs typeface="Times New Roman" pitchFamily="18" charset="0"/>
              </a:rPr>
              <a:t>CT</a:t>
            </a:r>
            <a:r>
              <a:rPr lang="sr-Cyrl-RS" sz="3200" dirty="0" smtClean="0">
                <a:latin typeface="Times New Roman" pitchFamily="18" charset="0"/>
                <a:cs typeface="Times New Roman" pitchFamily="18" charset="0"/>
              </a:rPr>
              <a:t> </a:t>
            </a:r>
            <a:r>
              <a:rPr lang="sr-Cyrl-RS" sz="3200" dirty="0">
                <a:latin typeface="Times New Roman" pitchFamily="18" charset="0"/>
                <a:cs typeface="Times New Roman" pitchFamily="18" charset="0"/>
              </a:rPr>
              <a:t>- </a:t>
            </a:r>
            <a:r>
              <a:rPr lang="en-US" sz="3200" dirty="0">
                <a:latin typeface="Times New Roman" pitchFamily="18" charset="0"/>
                <a:cs typeface="Times New Roman" pitchFamily="18" charset="0"/>
              </a:rPr>
              <a:t>Longitudinal </a:t>
            </a:r>
            <a:r>
              <a:rPr lang="en-US" sz="3200" dirty="0" smtClean="0">
                <a:latin typeface="Times New Roman" pitchFamily="18" charset="0"/>
                <a:cs typeface="Times New Roman" pitchFamily="18" charset="0"/>
              </a:rPr>
              <a:t>fracture of the temporal bone pyramid</a:t>
            </a:r>
            <a:endParaRPr lang="en-US" sz="3200" dirty="0">
              <a:latin typeface="Times New Roman" pitchFamily="18" charset="0"/>
              <a:cs typeface="Times New Roman" pitchFamily="18" charset="0"/>
            </a:endParaRPr>
          </a:p>
        </p:txBody>
      </p:sp>
      <p:pic>
        <p:nvPicPr>
          <p:cNvPr id="51203" name="Picture 2">
            <a:extLst>
              <a:ext uri="{FF2B5EF4-FFF2-40B4-BE49-F238E27FC236}">
                <a16:creationId xmlns="" xmlns:a16="http://schemas.microsoft.com/office/drawing/2014/main" id="{3E9731E8-9EA0-46CA-9849-C2D34C82201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5717" r="52779"/>
          <a:stretch>
            <a:fillRect/>
          </a:stretch>
        </p:blipFill>
        <p:spPr>
          <a:xfrm>
            <a:off x="2978727" y="1371600"/>
            <a:ext cx="5619522" cy="4821382"/>
          </a:xfr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1">
            <a:extLst>
              <a:ext uri="{FF2B5EF4-FFF2-40B4-BE49-F238E27FC236}">
                <a16:creationId xmlns="" xmlns:a16="http://schemas.microsoft.com/office/drawing/2014/main" id="{CE6036ED-5B73-49E2-B3AB-4906214AA586}"/>
              </a:ext>
            </a:extLst>
          </p:cNvPr>
          <p:cNvSpPr>
            <a:spLocks noGrp="1"/>
          </p:cNvSpPr>
          <p:nvPr>
            <p:ph idx="1"/>
          </p:nvPr>
        </p:nvSpPr>
        <p:spPr/>
        <p:txBody>
          <a:bodyPr/>
          <a:lstStyle/>
          <a:p>
            <a:pPr eaLnBrk="1" hangingPunct="1"/>
            <a:r>
              <a:rPr lang="en-US" altLang="en-US" dirty="0" smtClean="0">
                <a:latin typeface="Times New Roman" panose="02020603050405020304" pitchFamily="18" charset="0"/>
                <a:cs typeface="Times New Roman" panose="02020603050405020304" pitchFamily="18" charset="0"/>
              </a:rPr>
              <a:t>Airway management, </a:t>
            </a:r>
            <a:r>
              <a:rPr lang="en-US" altLang="en-US" dirty="0" err="1" smtClean="0">
                <a:latin typeface="Times New Roman" panose="02020603050405020304" pitchFamily="18" charset="0"/>
                <a:cs typeface="Times New Roman" panose="02020603050405020304" pitchFamily="18" charset="0"/>
              </a:rPr>
              <a:t>antishock</a:t>
            </a:r>
            <a:r>
              <a:rPr lang="en-US" altLang="en-US" dirty="0" smtClean="0">
                <a:latin typeface="Times New Roman" panose="02020603050405020304" pitchFamily="18" charset="0"/>
                <a:cs typeface="Times New Roman" panose="02020603050405020304" pitchFamily="18" charset="0"/>
              </a:rPr>
              <a:t> therapy</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 ear </a:t>
            </a:r>
            <a:r>
              <a:rPr lang="en-US" altLang="en-US" dirty="0" smtClean="0">
                <a:latin typeface="Times New Roman" panose="02020603050405020304" pitchFamily="18" charset="0"/>
                <a:cs typeface="Times New Roman" panose="02020603050405020304" pitchFamily="18" charset="0"/>
              </a:rPr>
              <a:t>should </a:t>
            </a:r>
            <a:r>
              <a:rPr lang="en-US" altLang="en-US" dirty="0">
                <a:latin typeface="Times New Roman" panose="02020603050405020304" pitchFamily="18" charset="0"/>
                <a:cs typeface="Times New Roman" panose="02020603050405020304" pitchFamily="18" charset="0"/>
              </a:rPr>
              <a:t>not be rinsed, a sterile strip is not placed in the ear due to possible complications</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Antibiotics, </a:t>
            </a:r>
            <a:r>
              <a:rPr lang="en-US" altLang="en-US" dirty="0" err="1" smtClean="0">
                <a:latin typeface="Times New Roman" panose="02020603050405020304" pitchFamily="18" charset="0"/>
                <a:cs typeface="Times New Roman" panose="02020603050405020304" pitchFamily="18" charset="0"/>
              </a:rPr>
              <a:t>TT</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err="1" smtClean="0">
                <a:latin typeface="Times New Roman" panose="02020603050405020304" pitchFamily="18" charset="0"/>
                <a:cs typeface="Times New Roman" panose="02020603050405020304" pitchFamily="18" charset="0"/>
              </a:rPr>
              <a:t>Otological</a:t>
            </a:r>
            <a:r>
              <a:rPr lang="en-US" altLang="en-US" dirty="0" smtClean="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phase of the </a:t>
            </a:r>
            <a:r>
              <a:rPr lang="en-US" altLang="en-US" dirty="0" smtClean="0">
                <a:latin typeface="Times New Roman" panose="02020603050405020304" pitchFamily="18" charset="0"/>
                <a:cs typeface="Times New Roman" panose="02020603050405020304" pitchFamily="18" charset="0"/>
              </a:rPr>
              <a:t>treatment, after </a:t>
            </a:r>
            <a:r>
              <a:rPr lang="en-US" altLang="en-US" dirty="0">
                <a:latin typeface="Times New Roman" panose="02020603050405020304" pitchFamily="18" charset="0"/>
                <a:cs typeface="Times New Roman" panose="02020603050405020304" pitchFamily="18" charset="0"/>
              </a:rPr>
              <a:t>the treatment by the </a:t>
            </a:r>
            <a:r>
              <a:rPr lang="en-US" altLang="en-US" dirty="0" smtClean="0">
                <a:latin typeface="Times New Roman" panose="02020603050405020304" pitchFamily="18" charset="0"/>
                <a:cs typeface="Times New Roman" panose="02020603050405020304" pitchFamily="18" charset="0"/>
              </a:rPr>
              <a:t>neurosurgeon</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61EB2C4C-ACC4-49FB-BE21-F7A7424FB9E8}"/>
              </a:ext>
            </a:extLst>
          </p:cNvPr>
          <p:cNvSpPr>
            <a:spLocks noGrp="1"/>
          </p:cNvSpPr>
          <p:nvPr>
            <p:ph type="title"/>
          </p:nvPr>
        </p:nvSpPr>
        <p:spPr/>
        <p:txBody>
          <a:bodyPr/>
          <a:lstStyle/>
          <a:p>
            <a:pPr>
              <a:defRPr/>
            </a:pPr>
            <a:r>
              <a:rPr lang="en-US" sz="3600" dirty="0" smtClean="0">
                <a:latin typeface="Times New Roman" pitchFamily="18" charset="0"/>
                <a:cs typeface="Times New Roman" pitchFamily="18" charset="0"/>
              </a:rPr>
              <a:t>Treatment</a:t>
            </a:r>
            <a:r>
              <a:rPr lang="x-none"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1">
            <a:extLst>
              <a:ext uri="{FF2B5EF4-FFF2-40B4-BE49-F238E27FC236}">
                <a16:creationId xmlns="" xmlns:a16="http://schemas.microsoft.com/office/drawing/2014/main" id="{DF2C2FE1-0AD6-4FC9-9C63-CFC589B55FD5}"/>
              </a:ext>
            </a:extLst>
          </p:cNvPr>
          <p:cNvSpPr>
            <a:spLocks noGrp="1"/>
          </p:cNvSpPr>
          <p:nvPr>
            <p:ph idx="1"/>
          </p:nvPr>
        </p:nvSpPr>
        <p:spPr/>
        <p:txBody>
          <a:bodyPr/>
          <a:lstStyle/>
          <a:p>
            <a:pPr eaLnBrk="1" hangingPunct="1"/>
            <a:r>
              <a:rPr lang="en-US" altLang="en-US" dirty="0" smtClean="0">
                <a:latin typeface="Times New Roman" panose="02020603050405020304" pitchFamily="18" charset="0"/>
                <a:cs typeface="Times New Roman" panose="02020603050405020304" pitchFamily="18" charset="0"/>
              </a:rPr>
              <a:t>10 </a:t>
            </a:r>
            <a:r>
              <a:rPr lang="en-US" altLang="en-US" dirty="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of all temporal bone fractures</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Facial paralysis in </a:t>
            </a:r>
            <a:r>
              <a:rPr lang="en-US" altLang="en-US" dirty="0">
                <a:latin typeface="Times New Roman" panose="02020603050405020304" pitchFamily="18" charset="0"/>
                <a:cs typeface="Times New Roman" panose="02020603050405020304" pitchFamily="18" charset="0"/>
              </a:rPr>
              <a:t>50% </a:t>
            </a:r>
            <a:r>
              <a:rPr lang="en-US" altLang="en-US" dirty="0" smtClean="0">
                <a:latin typeface="Times New Roman" panose="02020603050405020304" pitchFamily="18" charset="0"/>
                <a:cs typeface="Times New Roman" panose="02020603050405020304" pitchFamily="18" charset="0"/>
              </a:rPr>
              <a:t>of the </a:t>
            </a:r>
            <a:r>
              <a:rPr lang="en-US" altLang="en-US" dirty="0">
                <a:latin typeface="Times New Roman" panose="02020603050405020304" pitchFamily="18" charset="0"/>
                <a:cs typeface="Times New Roman" panose="02020603050405020304" pitchFamily="18" charset="0"/>
              </a:rPr>
              <a:t>cases </a:t>
            </a:r>
            <a:r>
              <a:rPr lang="en-US" altLang="en-US" dirty="0" smtClean="0">
                <a:latin typeface="Times New Roman" panose="02020603050405020304" pitchFamily="18" charset="0"/>
                <a:cs typeface="Times New Roman" panose="02020603050405020304" pitchFamily="18" charset="0"/>
              </a:rPr>
              <a:t>(requires </a:t>
            </a:r>
            <a:r>
              <a:rPr lang="en-US" altLang="en-US" dirty="0">
                <a:latin typeface="Times New Roman" panose="02020603050405020304" pitchFamily="18" charset="0"/>
                <a:cs typeface="Times New Roman" panose="02020603050405020304" pitchFamily="18" charset="0"/>
              </a:rPr>
              <a:t>surgical treatment)</a:t>
            </a:r>
            <a:r>
              <a:rPr lang="sr-Cyrl-RS" altLang="en-US"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 fracture line can be localized in any part </a:t>
            </a:r>
            <a:r>
              <a:rPr lang="en-US" altLang="en-US" dirty="0" smtClean="0">
                <a:latin typeface="Times New Roman" panose="02020603050405020304" pitchFamily="18" charset="0"/>
                <a:cs typeface="Times New Roman" panose="02020603050405020304" pitchFamily="18" charset="0"/>
              </a:rPr>
              <a:t>of </a:t>
            </a:r>
            <a:r>
              <a:rPr lang="en-US" altLang="en-US" dirty="0">
                <a:latin typeface="Times New Roman" panose="02020603050405020304" pitchFamily="18" charset="0"/>
                <a:cs typeface="Times New Roman" panose="02020603050405020304" pitchFamily="18" charset="0"/>
              </a:rPr>
              <a:t>the temporal </a:t>
            </a:r>
            <a:r>
              <a:rPr lang="en-US" altLang="en-US" dirty="0" smtClean="0">
                <a:latin typeface="Times New Roman" panose="02020603050405020304" pitchFamily="18" charset="0"/>
                <a:cs typeface="Times New Roman" panose="02020603050405020304" pitchFamily="18" charset="0"/>
              </a:rPr>
              <a:t>bone pyramid, </a:t>
            </a:r>
            <a:r>
              <a:rPr lang="en-US" altLang="en-US" dirty="0">
                <a:latin typeface="Times New Roman" panose="02020603050405020304" pitchFamily="18" charset="0"/>
                <a:cs typeface="Times New Roman" panose="02020603050405020304" pitchFamily="18" charset="0"/>
              </a:rPr>
              <a:t>starting from the apex to the base</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The fracture line can also involve the capsule of the labyrinth</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BD2B5D9C-370D-4C57-BE7F-AD3CF313A7E5}"/>
              </a:ext>
            </a:extLst>
          </p:cNvPr>
          <p:cNvSpPr>
            <a:spLocks noGrp="1"/>
          </p:cNvSpPr>
          <p:nvPr>
            <p:ph type="title"/>
          </p:nvPr>
        </p:nvSpPr>
        <p:spPr/>
        <p:txBody>
          <a:bodyPr/>
          <a:lstStyle/>
          <a:p>
            <a:pPr>
              <a:defRPr/>
            </a:pPr>
            <a:r>
              <a:rPr lang="en-US" dirty="0" smtClean="0">
                <a:latin typeface="Times New Roman" pitchFamily="18" charset="0"/>
                <a:cs typeface="Times New Roman" pitchFamily="18" charset="0"/>
              </a:rPr>
              <a:t>Transverse fracture</a:t>
            </a:r>
            <a:endParaRPr lang="en-US" dirty="0">
              <a:latin typeface="Times New Roman" pitchFamily="18" charset="0"/>
              <a:cs typeface="Times New Roman"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1">
            <a:extLst>
              <a:ext uri="{FF2B5EF4-FFF2-40B4-BE49-F238E27FC236}">
                <a16:creationId xmlns="" xmlns:a16="http://schemas.microsoft.com/office/drawing/2014/main" id="{96BF742A-0BA1-47E9-8DC7-9AFAB8822A3A}"/>
              </a:ext>
            </a:extLst>
          </p:cNvPr>
          <p:cNvSpPr>
            <a:spLocks noGrp="1"/>
          </p:cNvSpPr>
          <p:nvPr>
            <p:ph idx="1"/>
          </p:nvPr>
        </p:nvSpPr>
        <p:spPr/>
        <p:txBody>
          <a:bodyPr/>
          <a:lstStyle/>
          <a:p>
            <a:r>
              <a:rPr lang="en-US" altLang="en-US" dirty="0">
                <a:latin typeface="Times New Roman" panose="02020603050405020304" pitchFamily="18" charset="0"/>
                <a:cs typeface="Times New Roman" panose="02020603050405020304" pitchFamily="18" charset="0"/>
              </a:rPr>
              <a:t>Symptoms of the basilar skull fractures, traumatic shock</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Signs of cerebral concussion/contusion</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Vertigo, </a:t>
            </a:r>
            <a:r>
              <a:rPr lang="en-US" altLang="en-US" dirty="0" err="1" smtClean="0">
                <a:latin typeface="Times New Roman" panose="02020603050405020304" pitchFamily="18" charset="0"/>
                <a:cs typeface="Times New Roman" panose="02020603050405020304" pitchFamily="18" charset="0"/>
              </a:rPr>
              <a:t>nystagmus</a:t>
            </a:r>
            <a:r>
              <a:rPr lang="en-US" altLang="en-US" dirty="0" smtClean="0">
                <a:latin typeface="Times New Roman" panose="02020603050405020304" pitchFamily="18" charset="0"/>
                <a:cs typeface="Times New Roman" panose="02020603050405020304" pitchFamily="18" charset="0"/>
              </a:rPr>
              <a:t>, hearing loss, facial paralysis (direct facial nerve injury)</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r>
              <a:rPr lang="en-US" altLang="en-US" dirty="0" err="1" smtClean="0">
                <a:latin typeface="Times New Roman" panose="02020603050405020304" pitchFamily="18" charset="0"/>
                <a:cs typeface="Times New Roman" panose="02020603050405020304" pitchFamily="18" charset="0"/>
              </a:rPr>
              <a:t>Hemotympanum</a:t>
            </a:r>
            <a:r>
              <a:rPr lang="en-US" altLang="en-US" dirty="0">
                <a:latin typeface="Times New Roman" panose="02020603050405020304" pitchFamily="18" charset="0"/>
                <a:cs typeface="Times New Roman" panose="02020603050405020304" pitchFamily="18" charset="0"/>
              </a:rPr>
              <a:t> occurs as a result of a fracture of the </a:t>
            </a:r>
            <a:r>
              <a:rPr lang="en-US" altLang="en-US" dirty="0" err="1">
                <a:latin typeface="Times New Roman" panose="02020603050405020304" pitchFamily="18" charset="0"/>
                <a:cs typeface="Times New Roman" panose="02020603050405020304" pitchFamily="18" charset="0"/>
              </a:rPr>
              <a:t>tegmen</a:t>
            </a:r>
            <a:r>
              <a:rPr lang="en-US" altLang="en-US" dirty="0">
                <a:latin typeface="Times New Roman" panose="02020603050405020304" pitchFamily="18" charset="0"/>
                <a:cs typeface="Times New Roman" panose="02020603050405020304" pitchFamily="18" charset="0"/>
              </a:rPr>
              <a:t> tympani without injury to the tympanic membrane</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AA21A525-FAF0-42EE-8020-E8E52C0889F8}"/>
              </a:ext>
            </a:extLst>
          </p:cNvPr>
          <p:cNvSpPr>
            <a:spLocks noGrp="1"/>
          </p:cNvSpPr>
          <p:nvPr>
            <p:ph type="title"/>
          </p:nvPr>
        </p:nvSpPr>
        <p:spPr>
          <a:xfrm>
            <a:off x="838200" y="861134"/>
            <a:ext cx="10515600" cy="829554"/>
          </a:xfrm>
        </p:spPr>
        <p:txBody>
          <a:bodyPr>
            <a:normAutofit/>
          </a:bodyPr>
          <a:lstStyle/>
          <a:p>
            <a:pPr>
              <a:defRPr/>
            </a:pPr>
            <a:r>
              <a:rPr lang="en-US" sz="3600" smtClean="0">
                <a:latin typeface="Times New Roman" pitchFamily="18" charset="0"/>
                <a:cs typeface="Times New Roman" pitchFamily="18" charset="0"/>
              </a:rPr>
              <a:t>Clinical </a:t>
            </a:r>
            <a:r>
              <a:rPr lang="en-US" sz="3600" smtClean="0">
                <a:latin typeface="Times New Roman" pitchFamily="18" charset="0"/>
                <a:cs typeface="Times New Roman" pitchFamily="18" charset="0"/>
              </a:rPr>
              <a:t>presentation</a:t>
            </a:r>
            <a:endParaRPr lang="en-US" sz="3600" dirty="0">
              <a:latin typeface="Times New Roman" pitchFamily="18" charset="0"/>
              <a:cs typeface="Times New Roman" pitchFamily="18" charset="0"/>
            </a:endParaRPr>
          </a:p>
        </p:txBody>
      </p:sp>
      <p:pic>
        <p:nvPicPr>
          <p:cNvPr id="54276" name="Picture 2" descr="ÐÐ°Ð»Ð°Ð·Ð¸ Ñ ÑÑÐ°ÐºÑÑÑÐ¸ Ð±Ð°Ð·Ð¸Ð»Ð°ÑÐ½Ðµ Ð»Ð¾Ð±Ð°ÑÐµ (Ð¥ÐµÐ¼Ð¾ÑÐ¸Ð¼Ð¿Ð°Ð½ÑÐ¼) \ Ñ">
            <a:extLst>
              <a:ext uri="{FF2B5EF4-FFF2-40B4-BE49-F238E27FC236}">
                <a16:creationId xmlns="" xmlns:a16="http://schemas.microsoft.com/office/drawing/2014/main" id="{0955DB5B-8BC1-4598-87A8-B02A3477BE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182563"/>
            <a:ext cx="381000" cy="3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4" descr="ÐÐ°Ð»Ð°Ð·Ð¸ Ñ ÑÑÐ°ÐºÑÑÑÐ¸ Ð±Ð°Ð·Ð¸Ð»Ð°ÑÐ½Ðµ Ð»Ð¾Ð±Ð°ÑÐµ (Ð¥ÐµÐ¼Ð¾ÑÐ¸Ð¼Ð¿Ð°Ð½ÑÐ¼) \ Ñ">
            <a:extLst>
              <a:ext uri="{FF2B5EF4-FFF2-40B4-BE49-F238E27FC236}">
                <a16:creationId xmlns="" xmlns:a16="http://schemas.microsoft.com/office/drawing/2014/main" id="{3ECB198A-84E8-4FB9-86AA-2B2F2E2B56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182563"/>
            <a:ext cx="381000" cy="3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6" descr="ÐÐ°Ð»Ð°Ð·Ð¸ Ñ ÑÑÐ°ÐºÑÑÑÐ¸ Ð±Ð°Ð·Ð¸Ð»Ð°ÑÐ½Ðµ Ð»Ð¾Ð±Ð°ÑÐµ (Ð¥ÐµÐ¼Ð¾ÑÐ¸Ð¼Ð¿Ð°Ð½ÑÐ¼) \ Ñ">
            <a:extLst>
              <a:ext uri="{FF2B5EF4-FFF2-40B4-BE49-F238E27FC236}">
                <a16:creationId xmlns="" xmlns:a16="http://schemas.microsoft.com/office/drawing/2014/main" id="{9823179C-DE78-45D5-9BB5-525FF32182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182563"/>
            <a:ext cx="381000" cy="3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8" descr="ÐÐ°Ð»Ð°Ð·Ð¸ Ñ ÑÑÐ°ÐºÑÑÑÐ¸ Ð±Ð°Ð·Ð¸Ð»Ð°ÑÐ½Ðµ Ð»Ð¾Ð±Ð°ÑÐµ (Ð¥ÐµÐ¼Ð¾ÑÐ¸Ð¼Ð¿Ð°Ð½ÑÐ¼) \ Ñ">
            <a:extLst>
              <a:ext uri="{FF2B5EF4-FFF2-40B4-BE49-F238E27FC236}">
                <a16:creationId xmlns="" xmlns:a16="http://schemas.microsoft.com/office/drawing/2014/main" id="{BADAC423-671B-45E9-8C9D-037DDE3BE1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182563"/>
            <a:ext cx="381000" cy="3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ED787D7-86B9-4189-B2DD-B1ED3087886A}"/>
              </a:ext>
            </a:extLst>
          </p:cNvPr>
          <p:cNvSpPr>
            <a:spLocks noGrp="1"/>
          </p:cNvSpPr>
          <p:nvPr>
            <p:ph type="title"/>
          </p:nvPr>
        </p:nvSpPr>
        <p:spPr>
          <a:xfrm>
            <a:off x="838200" y="531379"/>
            <a:ext cx="10515600" cy="1325563"/>
          </a:xfrm>
        </p:spPr>
        <p:txBody>
          <a:bodyPr/>
          <a:lstStyle/>
          <a:p>
            <a:pPr>
              <a:defRPr/>
            </a:pPr>
            <a:r>
              <a:rPr lang="x-none"/>
              <a:t>  </a:t>
            </a:r>
            <a:r>
              <a:rPr lang="en-US" smtClean="0">
                <a:latin typeface="Times New Roman" pitchFamily="18" charset="0"/>
                <a:cs typeface="Times New Roman" pitchFamily="18" charset="0"/>
              </a:rPr>
              <a:t>Inner ear</a:t>
            </a:r>
            <a:endParaRPr lang="en-US">
              <a:latin typeface="Times New Roman" pitchFamily="18" charset="0"/>
              <a:cs typeface="Times New Roman" pitchFamily="18" charset="0"/>
            </a:endParaRPr>
          </a:p>
        </p:txBody>
      </p:sp>
      <p:sp>
        <p:nvSpPr>
          <p:cNvPr id="19458" name="Content Placeholder 1">
            <a:extLst>
              <a:ext uri="{FF2B5EF4-FFF2-40B4-BE49-F238E27FC236}">
                <a16:creationId xmlns="" xmlns:a16="http://schemas.microsoft.com/office/drawing/2014/main" id="{730A6BB0-7B60-4632-95B5-11EE3BA71216}"/>
              </a:ext>
            </a:extLst>
          </p:cNvPr>
          <p:cNvSpPr>
            <a:spLocks noGrp="1"/>
          </p:cNvSpPr>
          <p:nvPr>
            <p:ph idx="1"/>
          </p:nvPr>
        </p:nvSpPr>
        <p:spPr>
          <a:xfrm>
            <a:off x="838200" y="1856943"/>
            <a:ext cx="10259291" cy="3726440"/>
          </a:xfrm>
        </p:spPr>
        <p:txBody>
          <a:bodyPr>
            <a:normAutofit/>
          </a:bodyPr>
          <a:lstStyle/>
          <a:p>
            <a:pPr>
              <a:defRPr/>
            </a:pPr>
            <a:r>
              <a:rPr lang="en-US" smtClean="0">
                <a:latin typeface="Times New Roman" pitchFamily="18" charset="0"/>
                <a:cs typeface="Times New Roman" pitchFamily="18" charset="0"/>
              </a:rPr>
              <a:t>Inner ear starts to form in </a:t>
            </a:r>
            <a:r>
              <a:rPr lang="en-US" b="1" smtClean="0">
                <a:latin typeface="Times New Roman" pitchFamily="18" charset="0"/>
                <a:cs typeface="Times New Roman" pitchFamily="18" charset="0"/>
              </a:rPr>
              <a:t>3</a:t>
            </a:r>
            <a:r>
              <a:rPr lang="en-US" b="1" baseline="30000" smtClean="0">
                <a:latin typeface="Times New Roman" pitchFamily="18" charset="0"/>
                <a:cs typeface="Times New Roman" pitchFamily="18" charset="0"/>
              </a:rPr>
              <a:t>rd</a:t>
            </a:r>
            <a:r>
              <a:rPr lang="en-US" b="1" smtClean="0">
                <a:latin typeface="Times New Roman" pitchFamily="18" charset="0"/>
                <a:cs typeface="Times New Roman" pitchFamily="18" charset="0"/>
              </a:rPr>
              <a:t> week of </a:t>
            </a:r>
            <a:r>
              <a:rPr lang="en-US" b="1">
                <a:latin typeface="Times New Roman" pitchFamily="18" charset="0"/>
                <a:cs typeface="Times New Roman" pitchFamily="18" charset="0"/>
              </a:rPr>
              <a:t>fetal development </a:t>
            </a:r>
            <a:r>
              <a:rPr lang="en-US" smtClean="0">
                <a:latin typeface="Times New Roman" pitchFamily="18" charset="0"/>
                <a:cs typeface="Times New Roman" pitchFamily="18" charset="0"/>
              </a:rPr>
              <a:t>from the ectodermal thickening of </a:t>
            </a:r>
            <a:r>
              <a:rPr lang="en-US" b="1" smtClean="0">
                <a:latin typeface="Times New Roman" pitchFamily="18" charset="0"/>
                <a:cs typeface="Times New Roman" pitchFamily="18" charset="0"/>
              </a:rPr>
              <a:t>1</a:t>
            </a:r>
            <a:r>
              <a:rPr lang="en-US" b="1" baseline="30000" smtClean="0">
                <a:latin typeface="Times New Roman" pitchFamily="18" charset="0"/>
                <a:cs typeface="Times New Roman" pitchFamily="18" charset="0"/>
              </a:rPr>
              <a:t>st</a:t>
            </a:r>
            <a:r>
              <a:rPr lang="en-US" b="1" smtClean="0">
                <a:latin typeface="Times New Roman" pitchFamily="18" charset="0"/>
                <a:cs typeface="Times New Roman" pitchFamily="18" charset="0"/>
              </a:rPr>
              <a:t> pharyngeal pouch</a:t>
            </a:r>
            <a:r>
              <a:rPr lang="en-US" smtClean="0">
                <a:latin typeface="Times New Roman" pitchFamily="18" charset="0"/>
                <a:cs typeface="Times New Roman" pitchFamily="18" charset="0"/>
              </a:rPr>
              <a:t>, named </a:t>
            </a:r>
            <a:r>
              <a:rPr lang="en-US" err="1" smtClean="0">
                <a:latin typeface="Times New Roman" pitchFamily="18" charset="0"/>
                <a:cs typeface="Times New Roman" pitchFamily="18" charset="0"/>
              </a:rPr>
              <a:t>otic</a:t>
            </a:r>
            <a:r>
              <a:rPr lang="en-US" smtClean="0">
                <a:latin typeface="Times New Roman" pitchFamily="18" charset="0"/>
                <a:cs typeface="Times New Roman" pitchFamily="18" charset="0"/>
              </a:rPr>
              <a:t> placode</a:t>
            </a:r>
            <a:r>
              <a:rPr lang="x-none" smtClean="0">
                <a:latin typeface="Times New Roman" pitchFamily="18" charset="0"/>
                <a:cs typeface="Times New Roman" pitchFamily="18" charset="0"/>
              </a:rPr>
              <a:t>.</a:t>
            </a:r>
            <a:endParaRPr lang="en-US">
              <a:latin typeface="Times New Roman" pitchFamily="18" charset="0"/>
              <a:cs typeface="Times New Roman" pitchFamily="18" charset="0"/>
            </a:endParaRPr>
          </a:p>
          <a:p>
            <a:pPr>
              <a:defRPr/>
            </a:pPr>
            <a:r>
              <a:rPr lang="en-US" smtClean="0">
                <a:latin typeface="Times New Roman" pitchFamily="18" charset="0"/>
                <a:cs typeface="Times New Roman" pitchFamily="18" charset="0"/>
              </a:rPr>
              <a:t>At the end of 4</a:t>
            </a:r>
            <a:r>
              <a:rPr lang="en-US" baseline="30000" smtClean="0">
                <a:latin typeface="Times New Roman" pitchFamily="18" charset="0"/>
                <a:cs typeface="Times New Roman" pitchFamily="18" charset="0"/>
              </a:rPr>
              <a:t>th</a:t>
            </a:r>
            <a:r>
              <a:rPr lang="en-US">
                <a:latin typeface="Times New Roman" pitchFamily="18" charset="0"/>
                <a:cs typeface="Times New Roman" pitchFamily="18" charset="0"/>
              </a:rPr>
              <a:t> week, </a:t>
            </a:r>
            <a:r>
              <a:rPr lang="en-US" err="1" smtClean="0">
                <a:latin typeface="Times New Roman" pitchFamily="18" charset="0"/>
                <a:cs typeface="Times New Roman" pitchFamily="18" charset="0"/>
              </a:rPr>
              <a:t>otic</a:t>
            </a:r>
            <a:r>
              <a:rPr lang="en-US" smtClean="0">
                <a:latin typeface="Times New Roman" pitchFamily="18" charset="0"/>
                <a:cs typeface="Times New Roman" pitchFamily="18" charset="0"/>
              </a:rPr>
              <a:t> placode deepens </a:t>
            </a:r>
            <a:r>
              <a:rPr lang="en-US">
                <a:latin typeface="Times New Roman" pitchFamily="18" charset="0"/>
                <a:cs typeface="Times New Roman" pitchFamily="18" charset="0"/>
              </a:rPr>
              <a:t>and then sinks below the </a:t>
            </a:r>
            <a:r>
              <a:rPr lang="en-US" smtClean="0">
                <a:latin typeface="Times New Roman" pitchFamily="18" charset="0"/>
                <a:cs typeface="Times New Roman" pitchFamily="18" charset="0"/>
              </a:rPr>
              <a:t>surface as </a:t>
            </a:r>
            <a:r>
              <a:rPr lang="en-US">
                <a:latin typeface="Times New Roman" pitchFamily="18" charset="0"/>
                <a:cs typeface="Times New Roman" pitchFamily="18" charset="0"/>
              </a:rPr>
              <a:t>the sides close in to form an </a:t>
            </a:r>
            <a:r>
              <a:rPr lang="en-US" err="1">
                <a:latin typeface="Times New Roman" pitchFamily="18" charset="0"/>
                <a:cs typeface="Times New Roman" pitchFamily="18" charset="0"/>
              </a:rPr>
              <a:t>otic</a:t>
            </a:r>
            <a:r>
              <a:rPr lang="en-US">
                <a:latin typeface="Times New Roman" pitchFamily="18" charset="0"/>
                <a:cs typeface="Times New Roman" pitchFamily="18" charset="0"/>
              </a:rPr>
              <a:t> pit which </a:t>
            </a:r>
            <a:r>
              <a:rPr lang="en-US" smtClean="0">
                <a:latin typeface="Times New Roman" pitchFamily="18" charset="0"/>
                <a:cs typeface="Times New Roman" pitchFamily="18" charset="0"/>
              </a:rPr>
              <a:t>eventually loses </a:t>
            </a:r>
            <a:r>
              <a:rPr lang="en-US">
                <a:latin typeface="Times New Roman" pitchFamily="18" charset="0"/>
                <a:cs typeface="Times New Roman" pitchFamily="18" charset="0"/>
              </a:rPr>
              <a:t>connection with the surface and forms the </a:t>
            </a:r>
            <a:r>
              <a:rPr lang="en-US" b="1" err="1" smtClean="0">
                <a:latin typeface="Times New Roman" pitchFamily="18" charset="0"/>
                <a:cs typeface="Times New Roman" pitchFamily="18" charset="0"/>
              </a:rPr>
              <a:t>otocyst</a:t>
            </a:r>
            <a:r>
              <a:rPr lang="x-none" b="1" smtClean="0">
                <a:latin typeface="Times New Roman" pitchFamily="18" charset="0"/>
                <a:cs typeface="Times New Roman" pitchFamily="18" charset="0"/>
              </a:rPr>
              <a:t>.</a:t>
            </a:r>
            <a:endParaRPr lang="en-US" b="1">
              <a:latin typeface="Times New Roman" pitchFamily="18" charset="0"/>
              <a:cs typeface="Times New Roman" pitchFamily="18" charset="0"/>
            </a:endParaRPr>
          </a:p>
          <a:p>
            <a:pPr eaLnBrk="1" hangingPunct="1">
              <a:defRPr/>
            </a:pPr>
            <a:r>
              <a:rPr lang="en-US" err="1" smtClean="0">
                <a:latin typeface="Times New Roman" pitchFamily="18" charset="0"/>
                <a:cs typeface="Times New Roman" pitchFamily="18" charset="0"/>
              </a:rPr>
              <a:t>Otocyst</a:t>
            </a:r>
            <a:r>
              <a:rPr lang="en-US" smtClean="0">
                <a:latin typeface="Times New Roman" pitchFamily="18" charset="0"/>
                <a:cs typeface="Times New Roman" pitchFamily="18" charset="0"/>
              </a:rPr>
              <a:t> in </a:t>
            </a:r>
            <a:r>
              <a:rPr lang="en-US" b="1" smtClean="0">
                <a:latin typeface="Times New Roman" pitchFamily="18" charset="0"/>
                <a:cs typeface="Times New Roman" pitchFamily="18" charset="0"/>
              </a:rPr>
              <a:t>5</a:t>
            </a:r>
            <a:r>
              <a:rPr lang="en-US" b="1" baseline="30000" smtClean="0">
                <a:latin typeface="Times New Roman" pitchFamily="18" charset="0"/>
                <a:cs typeface="Times New Roman" pitchFamily="18" charset="0"/>
              </a:rPr>
              <a:t>th</a:t>
            </a:r>
            <a:r>
              <a:rPr lang="en-US" b="1" smtClean="0">
                <a:latin typeface="Times New Roman" pitchFamily="18" charset="0"/>
                <a:cs typeface="Times New Roman" pitchFamily="18" charset="0"/>
              </a:rPr>
              <a:t> week </a:t>
            </a:r>
            <a:r>
              <a:rPr lang="en-US" smtClean="0">
                <a:latin typeface="Times New Roman" pitchFamily="18" charset="0"/>
                <a:cs typeface="Times New Roman" pitchFamily="18" charset="0"/>
              </a:rPr>
              <a:t>divides into to parts: upper (utricle-vestibular) and lower (saccule-cochlear).</a:t>
            </a:r>
            <a:endParaRPr lang="sr-Cyrl-RS">
              <a:latin typeface="Times New Roman" pitchFamily="18" charset="0"/>
              <a:cs typeface="Times New Roman" pitchFamily="18"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1">
            <a:extLst>
              <a:ext uri="{FF2B5EF4-FFF2-40B4-BE49-F238E27FC236}">
                <a16:creationId xmlns="" xmlns:a16="http://schemas.microsoft.com/office/drawing/2014/main" id="{9BF48D1F-6CCE-46FF-9083-E4ED4F621792}"/>
              </a:ext>
            </a:extLst>
          </p:cNvPr>
          <p:cNvSpPr>
            <a:spLocks noGrp="1"/>
          </p:cNvSpPr>
          <p:nvPr>
            <p:ph idx="1"/>
          </p:nvPr>
        </p:nvSpPr>
        <p:spPr/>
        <p:txBody>
          <a:bodyPr/>
          <a:lstStyle/>
          <a:p>
            <a:pPr eaLnBrk="1" hangingPunct="1"/>
            <a:r>
              <a:rPr lang="en-US" altLang="en-US" dirty="0" smtClean="0">
                <a:latin typeface="Times New Roman" panose="02020603050405020304" pitchFamily="18" charset="0"/>
                <a:cs typeface="Times New Roman" panose="02020603050405020304" pitchFamily="18" charset="0"/>
              </a:rPr>
              <a:t>Anamnesis</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Neurosurgeon, neurologist</a:t>
            </a:r>
          </a:p>
          <a:p>
            <a:pPr eaLnBrk="1" hangingPunct="1"/>
            <a:r>
              <a:rPr lang="en-US" altLang="en-US" dirty="0" err="1" smtClean="0">
                <a:latin typeface="Times New Roman" panose="02020603050405020304" pitchFamily="18" charset="0"/>
                <a:cs typeface="Times New Roman" panose="02020603050405020304" pitchFamily="18" charset="0"/>
              </a:rPr>
              <a:t>ENT</a:t>
            </a:r>
            <a:r>
              <a:rPr lang="en-US" altLang="en-US" dirty="0" smtClean="0">
                <a:latin typeface="Times New Roman" panose="02020603050405020304" pitchFamily="18" charset="0"/>
                <a:cs typeface="Times New Roman" panose="02020603050405020304" pitchFamily="18" charset="0"/>
              </a:rPr>
              <a:t> examination</a:t>
            </a:r>
            <a:endParaRPr lang="sr-Cyrl-R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Additional testing (CT, audiometry, vestibular function tests)</a:t>
            </a:r>
          </a:p>
          <a:p>
            <a:pPr eaLnBrk="1" hangingPunct="1"/>
            <a:endParaRPr lang="en-US" altLang="en-US" dirty="0"/>
          </a:p>
        </p:txBody>
      </p:sp>
      <p:sp>
        <p:nvSpPr>
          <p:cNvPr id="3" name="Title 2">
            <a:extLst>
              <a:ext uri="{FF2B5EF4-FFF2-40B4-BE49-F238E27FC236}">
                <a16:creationId xmlns="" xmlns:a16="http://schemas.microsoft.com/office/drawing/2014/main" id="{015E6ACB-C1E5-4695-90F5-5B2DCCED2D52}"/>
              </a:ext>
            </a:extLst>
          </p:cNvPr>
          <p:cNvSpPr>
            <a:spLocks noGrp="1"/>
          </p:cNvSpPr>
          <p:nvPr>
            <p:ph type="title"/>
          </p:nvPr>
        </p:nvSpPr>
        <p:spPr/>
        <p:txBody>
          <a:bodyPr/>
          <a:lstStyle/>
          <a:p>
            <a:pPr>
              <a:defRPr/>
            </a:pPr>
            <a:r>
              <a:rPr lang="en-US" dirty="0" smtClean="0">
                <a:latin typeface="Times New Roman" pitchFamily="18" charset="0"/>
                <a:cs typeface="Times New Roman" pitchFamily="18" charset="0"/>
              </a:rPr>
              <a:t>Diagnosis</a:t>
            </a:r>
            <a:endParaRPr lang="en-US" dirty="0">
              <a:latin typeface="Times New Roman" pitchFamily="18" charset="0"/>
              <a:cs typeface="Times New Roman" pitchFamily="18"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Content Placeholder 1">
            <a:extLst>
              <a:ext uri="{FF2B5EF4-FFF2-40B4-BE49-F238E27FC236}">
                <a16:creationId xmlns="" xmlns:a16="http://schemas.microsoft.com/office/drawing/2014/main" id="{56868AE5-BE81-4293-A24E-5DE2CBE1B516}"/>
              </a:ext>
            </a:extLst>
          </p:cNvPr>
          <p:cNvSpPr>
            <a:spLocks noGrp="1"/>
          </p:cNvSpPr>
          <p:nvPr>
            <p:ph idx="1"/>
          </p:nvPr>
        </p:nvSpPr>
        <p:spPr>
          <a:xfrm>
            <a:off x="602672" y="1046162"/>
            <a:ext cx="10515600" cy="1073583"/>
          </a:xfrm>
        </p:spPr>
        <p:txBody>
          <a:bodyPr/>
          <a:lstStyle/>
          <a:p>
            <a:r>
              <a:rPr lang="en-US" altLang="en-US" b="1" dirty="0" err="1" smtClean="0">
                <a:latin typeface="Times New Roman" panose="02020603050405020304" pitchFamily="18" charset="0"/>
                <a:cs typeface="Times New Roman" panose="02020603050405020304" pitchFamily="18" charset="0"/>
              </a:rPr>
              <a:t>Otoscopy</a:t>
            </a:r>
            <a:r>
              <a:rPr lang="en-US" altLang="en-US" b="1" dirty="0" smtClean="0">
                <a:latin typeface="Times New Roman" panose="02020603050405020304" pitchFamily="18" charset="0"/>
                <a:cs typeface="Times New Roman" panose="02020603050405020304" pitchFamily="18" charset="0"/>
              </a:rPr>
              <a:t>:</a:t>
            </a:r>
            <a:r>
              <a:rPr lang="sr-Cyrl-RS" altLang="en-US" b="1" dirty="0" smtClean="0">
                <a:latin typeface="Times New Roman" panose="02020603050405020304" pitchFamily="18" charset="0"/>
                <a:cs typeface="Times New Roman" panose="02020603050405020304" pitchFamily="18" charset="0"/>
              </a:rPr>
              <a:t> </a:t>
            </a:r>
            <a:r>
              <a:rPr lang="en-US" altLang="en-US" b="1" dirty="0" err="1" smtClean="0">
                <a:latin typeface="Times New Roman" panose="02020603050405020304" pitchFamily="18" charset="0"/>
                <a:cs typeface="Times New Roman" panose="02020603050405020304" pitchFamily="18" charset="0"/>
              </a:rPr>
              <a:t>Hemotympanum</a:t>
            </a:r>
            <a:r>
              <a:rPr lang="en-US" altLang="en-US" b="1" dirty="0" smtClean="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(protruding </a:t>
            </a:r>
            <a:r>
              <a:rPr lang="en-US" altLang="en-US" dirty="0" smtClean="0">
                <a:latin typeface="Times New Roman" panose="02020603050405020304" pitchFamily="18" charset="0"/>
                <a:cs typeface="Times New Roman" panose="02020603050405020304" pitchFamily="18" charset="0"/>
              </a:rPr>
              <a:t>livid eardrum</a:t>
            </a:r>
            <a:r>
              <a:rPr lang="en-US" altLang="en-US" dirty="0">
                <a:latin typeface="Times New Roman" panose="02020603050405020304" pitchFamily="18" charset="0"/>
                <a:cs typeface="Times New Roman" panose="02020603050405020304" pitchFamily="18" charset="0"/>
              </a:rPr>
              <a:t>)</a:t>
            </a:r>
          </a:p>
        </p:txBody>
      </p:sp>
      <p:pic>
        <p:nvPicPr>
          <p:cNvPr id="56325" name="Picture 4" descr="Ð¡ÑÐ¾Ð´Ð½Ð° ÑÐ»Ð¸ÐºÐ°">
            <a:extLst>
              <a:ext uri="{FF2B5EF4-FFF2-40B4-BE49-F238E27FC236}">
                <a16:creationId xmlns="" xmlns:a16="http://schemas.microsoft.com/office/drawing/2014/main" id="{A4D484E7-E3CD-4F12-AA8A-340EC067ED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3618" y="2119745"/>
            <a:ext cx="4717473" cy="423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9E2E4F57-C09E-44C8-936A-ABC9A4249631}"/>
              </a:ext>
            </a:extLst>
          </p:cNvPr>
          <p:cNvSpPr>
            <a:spLocks noGrp="1"/>
          </p:cNvSpPr>
          <p:nvPr>
            <p:ph type="title"/>
          </p:nvPr>
        </p:nvSpPr>
        <p:spPr/>
        <p:txBody>
          <a:bodyPr/>
          <a:lstStyle/>
          <a:p>
            <a:pPr>
              <a:defRPr/>
            </a:pPr>
            <a:r>
              <a:rPr lang="en-US" sz="3200" dirty="0">
                <a:latin typeface="Times New Roman" pitchFamily="18" charset="0"/>
                <a:cs typeface="Times New Roman" pitchFamily="18" charset="0"/>
              </a:rPr>
              <a:t>CT - </a:t>
            </a:r>
            <a:r>
              <a:rPr lang="en-US" sz="3200" dirty="0" err="1" smtClean="0">
                <a:latin typeface="Times New Roman" pitchFamily="18" charset="0"/>
                <a:cs typeface="Times New Roman" pitchFamily="18" charset="0"/>
              </a:rPr>
              <a:t>Trasverse</a:t>
            </a:r>
            <a:r>
              <a:rPr lang="en-US" sz="3200" dirty="0" smtClean="0">
                <a:latin typeface="Times New Roman" pitchFamily="18" charset="0"/>
                <a:cs typeface="Times New Roman" pitchFamily="18" charset="0"/>
              </a:rPr>
              <a:t> </a:t>
            </a:r>
            <a:r>
              <a:rPr lang="en-US" sz="3200" dirty="0">
                <a:latin typeface="Times New Roman" pitchFamily="18" charset="0"/>
                <a:cs typeface="Times New Roman" pitchFamily="18" charset="0"/>
              </a:rPr>
              <a:t>fracture of the temporal bone pyramid</a:t>
            </a:r>
            <a:endParaRPr lang="en-US" sz="3200" dirty="0"/>
          </a:p>
        </p:txBody>
      </p:sp>
      <p:pic>
        <p:nvPicPr>
          <p:cNvPr id="5122" name="Picture 2" descr="Резултат слика за CT fraktura piramide transverzalna">
            <a:extLst>
              <a:ext uri="{FF2B5EF4-FFF2-40B4-BE49-F238E27FC236}">
                <a16:creationId xmlns="" xmlns:a16="http://schemas.microsoft.com/office/drawing/2014/main" id="{3AF6B796-3B53-47A8-986D-FB2FBB0C2A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1854" y="1570471"/>
            <a:ext cx="5176603" cy="45577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1">
            <a:extLst>
              <a:ext uri="{FF2B5EF4-FFF2-40B4-BE49-F238E27FC236}">
                <a16:creationId xmlns="" xmlns:a16="http://schemas.microsoft.com/office/drawing/2014/main" id="{6C35D975-FD9D-47CA-B2E3-F301C94AFCF3}"/>
              </a:ext>
            </a:extLst>
          </p:cNvPr>
          <p:cNvSpPr>
            <a:spLocks noGrp="1"/>
          </p:cNvSpPr>
          <p:nvPr>
            <p:ph idx="1"/>
          </p:nvPr>
        </p:nvSpPr>
        <p:spPr>
          <a:xfrm>
            <a:off x="838200" y="2094050"/>
            <a:ext cx="9608127" cy="2249225"/>
          </a:xfrm>
        </p:spPr>
        <p:txBody>
          <a:bodyPr/>
          <a:lstStyle/>
          <a:p>
            <a:r>
              <a:rPr lang="en-US" altLang="en-US" dirty="0">
                <a:latin typeface="Times New Roman" panose="02020603050405020304" pitchFamily="18" charset="0"/>
                <a:cs typeface="Times New Roman" panose="02020603050405020304" pitchFamily="18" charset="0"/>
              </a:rPr>
              <a:t>Airway management, </a:t>
            </a:r>
            <a:r>
              <a:rPr lang="en-US" altLang="en-US" dirty="0" err="1">
                <a:latin typeface="Times New Roman" panose="02020603050405020304" pitchFamily="18" charset="0"/>
                <a:cs typeface="Times New Roman" panose="02020603050405020304" pitchFamily="18" charset="0"/>
              </a:rPr>
              <a:t>antishock</a:t>
            </a:r>
            <a:r>
              <a:rPr lang="en-US" altLang="en-US" dirty="0">
                <a:latin typeface="Times New Roman" panose="02020603050405020304" pitchFamily="18" charset="0"/>
                <a:cs typeface="Times New Roman" panose="02020603050405020304" pitchFamily="18" charset="0"/>
              </a:rPr>
              <a:t> therapy.</a:t>
            </a:r>
          </a:p>
          <a:p>
            <a:r>
              <a:rPr lang="en-US" altLang="en-US" dirty="0">
                <a:latin typeface="Times New Roman" panose="02020603050405020304" pitchFamily="18" charset="0"/>
                <a:cs typeface="Times New Roman" panose="02020603050405020304" pitchFamily="18" charset="0"/>
              </a:rPr>
              <a:t>Antibiotics, </a:t>
            </a:r>
            <a:r>
              <a:rPr lang="en-US" altLang="en-US" dirty="0" err="1">
                <a:latin typeface="Times New Roman" panose="02020603050405020304" pitchFamily="18" charset="0"/>
                <a:cs typeface="Times New Roman" panose="02020603050405020304" pitchFamily="18" charset="0"/>
              </a:rPr>
              <a:t>TT</a:t>
            </a:r>
            <a:r>
              <a:rPr lang="en-US" altLang="en-US" dirty="0">
                <a:latin typeface="Times New Roman" panose="02020603050405020304" pitchFamily="18" charset="0"/>
                <a:cs typeface="Times New Roman" panose="02020603050405020304" pitchFamily="18" charset="0"/>
              </a:rPr>
              <a:t>.</a:t>
            </a:r>
          </a:p>
          <a:p>
            <a:r>
              <a:rPr lang="en-US" altLang="en-US" dirty="0" err="1">
                <a:latin typeface="Times New Roman" panose="02020603050405020304" pitchFamily="18" charset="0"/>
                <a:cs typeface="Times New Roman" panose="02020603050405020304" pitchFamily="18" charset="0"/>
              </a:rPr>
              <a:t>Otological</a:t>
            </a:r>
            <a:r>
              <a:rPr lang="en-US" altLang="en-US" dirty="0">
                <a:latin typeface="Times New Roman" panose="02020603050405020304" pitchFamily="18" charset="0"/>
                <a:cs typeface="Times New Roman" panose="02020603050405020304" pitchFamily="18" charset="0"/>
              </a:rPr>
              <a:t> phase of the treatment, after the treatment by the neurosurgeon.</a:t>
            </a:r>
          </a:p>
          <a:p>
            <a:pPr eaLnBrk="1" hangingPunct="1"/>
            <a:endParaRPr lang="en-US" altLang="en-US" dirty="0"/>
          </a:p>
        </p:txBody>
      </p:sp>
      <p:sp>
        <p:nvSpPr>
          <p:cNvPr id="3" name="Title 2">
            <a:extLst>
              <a:ext uri="{FF2B5EF4-FFF2-40B4-BE49-F238E27FC236}">
                <a16:creationId xmlns="" xmlns:a16="http://schemas.microsoft.com/office/drawing/2014/main" id="{3CD5B9F7-9B0E-4974-A559-9DDF389E162B}"/>
              </a:ext>
            </a:extLst>
          </p:cNvPr>
          <p:cNvSpPr>
            <a:spLocks noGrp="1"/>
          </p:cNvSpPr>
          <p:nvPr>
            <p:ph type="title"/>
          </p:nvPr>
        </p:nvSpPr>
        <p:spPr>
          <a:xfrm>
            <a:off x="838200" y="834501"/>
            <a:ext cx="10515600" cy="856187"/>
          </a:xfrm>
        </p:spPr>
        <p:txBody>
          <a:bodyPr>
            <a:normAutofit/>
          </a:bodyPr>
          <a:lstStyle/>
          <a:p>
            <a:pPr>
              <a:defRPr/>
            </a:pPr>
            <a:r>
              <a:rPr lang="en-US" sz="3600" dirty="0" smtClean="0">
                <a:latin typeface="Times New Roman" pitchFamily="18" charset="0"/>
                <a:cs typeface="Times New Roman" pitchFamily="18" charset="0"/>
              </a:rPr>
              <a:t>Treatment</a:t>
            </a:r>
            <a:endParaRPr lang="en-US" sz="3600" dirty="0">
              <a:latin typeface="Times New Roman" pitchFamily="18" charset="0"/>
              <a:cs typeface="Times New Roman" pitchFamily="18"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Content Placeholder 1">
            <a:extLst>
              <a:ext uri="{FF2B5EF4-FFF2-40B4-BE49-F238E27FC236}">
                <a16:creationId xmlns="" xmlns:a16="http://schemas.microsoft.com/office/drawing/2014/main" id="{FC1D6C94-5EFD-4F06-9BE6-2706DC29CF12}"/>
              </a:ext>
            </a:extLst>
          </p:cNvPr>
          <p:cNvSpPr>
            <a:spLocks noGrp="1"/>
          </p:cNvSpPr>
          <p:nvPr>
            <p:ph idx="1"/>
          </p:nvPr>
        </p:nvSpPr>
        <p:spPr/>
        <p:txBody>
          <a:bodyPr/>
          <a:lstStyle/>
          <a:p>
            <a:pPr>
              <a:buNone/>
            </a:pPr>
            <a:r>
              <a:rPr lang="en-US" altLang="en-US" sz="2400" b="1" i="1" dirty="0">
                <a:latin typeface="Times New Roman" panose="02020603050405020304" pitchFamily="18" charset="0"/>
                <a:cs typeface="Times New Roman" panose="02020603050405020304" pitchFamily="18" charset="0"/>
              </a:rPr>
              <a:t>  </a:t>
            </a:r>
            <a:r>
              <a:rPr lang="en-US" altLang="en-US" sz="3200" b="1" dirty="0">
                <a:latin typeface="Times New Roman" panose="02020603050405020304" pitchFamily="18" charset="0"/>
                <a:cs typeface="Times New Roman" panose="02020603050405020304" pitchFamily="18" charset="0"/>
              </a:rPr>
              <a:t>Traumatic Labyrinthine </a:t>
            </a:r>
            <a:r>
              <a:rPr lang="en-US" altLang="en-US" sz="3200" b="1" dirty="0" smtClean="0">
                <a:latin typeface="Times New Roman" panose="02020603050405020304" pitchFamily="18" charset="0"/>
                <a:cs typeface="Times New Roman" panose="02020603050405020304" pitchFamily="18" charset="0"/>
              </a:rPr>
              <a:t>Concussion</a:t>
            </a:r>
          </a:p>
          <a:p>
            <a:r>
              <a:rPr lang="en-US" altLang="en-US" sz="2400" dirty="0" smtClean="0">
                <a:latin typeface="Times New Roman" panose="02020603050405020304" pitchFamily="18" charset="0"/>
                <a:cs typeface="Times New Roman" panose="02020603050405020304" pitchFamily="18" charset="0"/>
              </a:rPr>
              <a:t>Represents an injury </a:t>
            </a:r>
            <a:r>
              <a:rPr lang="en-US" altLang="en-US" sz="2400" dirty="0">
                <a:latin typeface="Times New Roman" panose="02020603050405020304" pitchFamily="18" charset="0"/>
                <a:cs typeface="Times New Roman" panose="02020603050405020304" pitchFamily="18" charset="0"/>
              </a:rPr>
              <a:t>to the contents of the </a:t>
            </a:r>
            <a:r>
              <a:rPr lang="en-US" altLang="en-US" sz="2400" dirty="0" smtClean="0">
                <a:latin typeface="Times New Roman" panose="02020603050405020304" pitchFamily="18" charset="0"/>
                <a:cs typeface="Times New Roman" panose="02020603050405020304" pitchFamily="18" charset="0"/>
              </a:rPr>
              <a:t>inner ear</a:t>
            </a:r>
            <a:endParaRPr lang="sr-Cyrl-CS" altLang="en-US" sz="2400" dirty="0">
              <a:latin typeface="Times New Roman" panose="02020603050405020304" pitchFamily="18" charset="0"/>
              <a:cs typeface="Times New Roman" panose="02020603050405020304" pitchFamily="18" charset="0"/>
            </a:endParaRPr>
          </a:p>
          <a:p>
            <a:pPr eaLnBrk="1" hangingPunct="1"/>
            <a:r>
              <a:rPr lang="en-US" altLang="en-US" sz="2400" b="1" dirty="0" smtClean="0">
                <a:latin typeface="Times New Roman" panose="02020603050405020304" pitchFamily="18" charset="0"/>
                <a:cs typeface="Times New Roman" panose="02020603050405020304" pitchFamily="18" charset="0"/>
              </a:rPr>
              <a:t>Symptoms</a:t>
            </a:r>
            <a:r>
              <a:rPr lang="sr-Cyrl-RS" altLang="en-US" sz="2400" dirty="0" smtClean="0">
                <a:latin typeface="Times New Roman" panose="02020603050405020304" pitchFamily="18" charset="0"/>
                <a:cs typeface="Times New Roman" panose="02020603050405020304" pitchFamily="18" charset="0"/>
              </a:rPr>
              <a:t>:</a:t>
            </a:r>
            <a:r>
              <a:rPr lang="sr-Cyrl-CS" altLang="en-US" sz="2400" dirty="0" smtClean="0">
                <a:latin typeface="Times New Roman" panose="02020603050405020304" pitchFamily="18" charset="0"/>
                <a:cs typeface="Times New Roman" panose="02020603050405020304" pitchFamily="18" charset="0"/>
              </a:rPr>
              <a:t> </a:t>
            </a:r>
            <a:r>
              <a:rPr lang="en-US" altLang="en-US" sz="2400" dirty="0" smtClean="0">
                <a:latin typeface="Times New Roman" panose="02020603050405020304" pitchFamily="18" charset="0"/>
                <a:cs typeface="Times New Roman" panose="02020603050405020304" pitchFamily="18" charset="0"/>
              </a:rPr>
              <a:t>vertigo, </a:t>
            </a:r>
            <a:r>
              <a:rPr lang="en-US" altLang="en-US" sz="2400" dirty="0" err="1" smtClean="0">
                <a:latin typeface="Times New Roman" panose="02020603050405020304" pitchFamily="18" charset="0"/>
                <a:cs typeface="Times New Roman" panose="02020603050405020304" pitchFamily="18" charset="0"/>
              </a:rPr>
              <a:t>sensorineural</a:t>
            </a:r>
            <a:r>
              <a:rPr lang="en-US" altLang="en-US" sz="2400" dirty="0" smtClean="0">
                <a:latin typeface="Times New Roman" panose="02020603050405020304" pitchFamily="18" charset="0"/>
                <a:cs typeface="Times New Roman" panose="02020603050405020304" pitchFamily="18" charset="0"/>
              </a:rPr>
              <a:t> hearing loss, </a:t>
            </a:r>
            <a:r>
              <a:rPr lang="en-US" altLang="en-US" sz="2400" dirty="0" err="1" smtClean="0">
                <a:latin typeface="Times New Roman" panose="02020603050405020304" pitchFamily="18" charset="0"/>
                <a:cs typeface="Times New Roman" panose="02020603050405020304" pitchFamily="18" charset="0"/>
              </a:rPr>
              <a:t>nystagmus</a:t>
            </a:r>
            <a:r>
              <a:rPr lang="sr-Cyrl-RS" altLang="en-US" sz="2400" dirty="0" smtClean="0">
                <a:latin typeface="Times New Roman" panose="02020603050405020304" pitchFamily="18" charset="0"/>
                <a:cs typeface="Times New Roman" panose="02020603050405020304" pitchFamily="18" charset="0"/>
              </a:rPr>
              <a:t>.</a:t>
            </a:r>
            <a:endParaRPr lang="sr-Cyrl-CS" altLang="en-US" sz="2400" dirty="0">
              <a:latin typeface="Times New Roman" panose="02020603050405020304" pitchFamily="18" charset="0"/>
              <a:cs typeface="Times New Roman" panose="02020603050405020304" pitchFamily="18" charset="0"/>
            </a:endParaRPr>
          </a:p>
          <a:p>
            <a:pPr eaLnBrk="1" hangingPunct="1"/>
            <a:r>
              <a:rPr lang="en-US" altLang="en-US" sz="2400" b="1" dirty="0" smtClean="0">
                <a:latin typeface="Times New Roman" panose="02020603050405020304" pitchFamily="18" charset="0"/>
                <a:cs typeface="Times New Roman" panose="02020603050405020304" pitchFamily="18" charset="0"/>
              </a:rPr>
              <a:t>Diagnosis</a:t>
            </a:r>
            <a:r>
              <a:rPr lang="sr-Cyrl-RS" altLang="en-US" sz="2400" dirty="0" smtClean="0">
                <a:latin typeface="Times New Roman" panose="02020603050405020304" pitchFamily="18" charset="0"/>
                <a:cs typeface="Times New Roman" panose="02020603050405020304" pitchFamily="18" charset="0"/>
              </a:rPr>
              <a:t>: </a:t>
            </a:r>
            <a:r>
              <a:rPr lang="en-US" altLang="en-US" sz="2400" dirty="0" smtClean="0">
                <a:latin typeface="Times New Roman" panose="02020603050405020304" pitchFamily="18" charset="0"/>
                <a:cs typeface="Times New Roman" panose="02020603050405020304" pitchFamily="18" charset="0"/>
              </a:rPr>
              <a:t>anamnesis, </a:t>
            </a:r>
            <a:r>
              <a:rPr lang="en-US" altLang="en-US" sz="2400" dirty="0" err="1" smtClean="0">
                <a:latin typeface="Times New Roman" panose="02020603050405020304" pitchFamily="18" charset="0"/>
                <a:cs typeface="Times New Roman" panose="02020603050405020304" pitchFamily="18" charset="0"/>
              </a:rPr>
              <a:t>otoscopy</a:t>
            </a:r>
            <a:r>
              <a:rPr lang="en-US" altLang="en-US" sz="2400" dirty="0" smtClean="0">
                <a:latin typeface="Times New Roman" panose="02020603050405020304" pitchFamily="18" charset="0"/>
                <a:cs typeface="Times New Roman" panose="02020603050405020304" pitchFamily="18" charset="0"/>
              </a:rPr>
              <a:t> (tympanic membrane is intact)</a:t>
            </a:r>
            <a:r>
              <a:rPr lang="sr-Cyrl-R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audiological</a:t>
            </a:r>
            <a:r>
              <a:rPr lang="en-US" altLang="en-US" sz="2400" dirty="0" smtClean="0">
                <a:latin typeface="Times New Roman" panose="02020603050405020304" pitchFamily="18" charset="0"/>
                <a:cs typeface="Times New Roman" panose="02020603050405020304" pitchFamily="18" charset="0"/>
              </a:rPr>
              <a:t> testing</a:t>
            </a:r>
            <a:r>
              <a:rPr lang="sr-Cyrl-RS" altLang="en-US" sz="2400" dirty="0" smtClean="0">
                <a:latin typeface="Times New Roman" panose="02020603050405020304" pitchFamily="18" charset="0"/>
                <a:cs typeface="Times New Roman" panose="02020603050405020304" pitchFamily="18" charset="0"/>
              </a:rPr>
              <a:t>.</a:t>
            </a:r>
            <a:endParaRPr lang="sr-Cyrl-CS" altLang="en-US" sz="2400" dirty="0">
              <a:latin typeface="Times New Roman" panose="02020603050405020304" pitchFamily="18" charset="0"/>
              <a:cs typeface="Times New Roman" panose="02020603050405020304" pitchFamily="18" charset="0"/>
            </a:endParaRPr>
          </a:p>
          <a:p>
            <a:r>
              <a:rPr lang="en-US" altLang="en-US" sz="2400" b="1" dirty="0" smtClean="0">
                <a:latin typeface="Times New Roman" panose="02020603050405020304" pitchFamily="18" charset="0"/>
                <a:cs typeface="Times New Roman" panose="02020603050405020304" pitchFamily="18" charset="0"/>
              </a:rPr>
              <a:t>Treatment</a:t>
            </a:r>
            <a:r>
              <a:rPr lang="sr-Cyrl-RS" altLang="en-US" sz="2400" dirty="0" smtClean="0">
                <a:latin typeface="Times New Roman" panose="02020603050405020304" pitchFamily="18" charset="0"/>
                <a:cs typeface="Times New Roman" panose="02020603050405020304" pitchFamily="18" charset="0"/>
              </a:rPr>
              <a:t>: </a:t>
            </a:r>
            <a:r>
              <a:rPr lang="en-US" altLang="en-US" sz="2400" dirty="0">
                <a:latin typeface="Times New Roman" panose="02020603050405020304" pitchFamily="18" charset="0"/>
                <a:cs typeface="Times New Roman" panose="02020603050405020304" pitchFamily="18" charset="0"/>
              </a:rPr>
              <a:t>sedatives and B group vitamins</a:t>
            </a:r>
            <a:r>
              <a:rPr lang="sr-Cyrl-RS" altLang="en-US" sz="2400" dirty="0" smtClean="0">
                <a:latin typeface="Times New Roman" panose="02020603050405020304" pitchFamily="18" charset="0"/>
                <a:cs typeface="Times New Roman" panose="02020603050405020304" pitchFamily="18" charset="0"/>
              </a:rPr>
              <a:t>.</a:t>
            </a:r>
            <a:r>
              <a:rPr lang="sr-Cyrl-CS" altLang="en-US" sz="2400" dirty="0" smtClean="0">
                <a:latin typeface="Times New Roman" panose="02020603050405020304" pitchFamily="18" charset="0"/>
                <a:cs typeface="Times New Roman" panose="02020603050405020304" pitchFamily="18" charset="0"/>
              </a:rPr>
              <a:t> </a:t>
            </a:r>
            <a:endParaRPr lang="en-US" altLang="en-US" sz="2400" dirty="0">
              <a:latin typeface="Times New Roman" panose="02020603050405020304" pitchFamily="18" charset="0"/>
              <a:cs typeface="Times New Roman" panose="02020603050405020304" pitchFamily="18" charset="0"/>
            </a:endParaRPr>
          </a:p>
          <a:p>
            <a:pPr eaLnBrk="1" hangingPunct="1"/>
            <a:endParaRPr lang="en-US" altLang="en-US" dirty="0"/>
          </a:p>
        </p:txBody>
      </p:sp>
      <p:sp>
        <p:nvSpPr>
          <p:cNvPr id="3" name="Title 2">
            <a:extLst>
              <a:ext uri="{FF2B5EF4-FFF2-40B4-BE49-F238E27FC236}">
                <a16:creationId xmlns="" xmlns:a16="http://schemas.microsoft.com/office/drawing/2014/main" id="{A7A8C71D-A8D8-4531-B1E9-61294D91CDFD}"/>
              </a:ext>
            </a:extLst>
          </p:cNvPr>
          <p:cNvSpPr>
            <a:spLocks noGrp="1"/>
          </p:cNvSpPr>
          <p:nvPr>
            <p:ph type="title"/>
          </p:nvPr>
        </p:nvSpPr>
        <p:spPr/>
        <p:txBody>
          <a:bodyPr/>
          <a:lstStyle/>
          <a:p>
            <a:pPr>
              <a:defRPr/>
            </a:pPr>
            <a:r>
              <a:rPr lang="en-US" dirty="0" smtClean="0">
                <a:latin typeface="Times New Roman" pitchFamily="18" charset="0"/>
                <a:cs typeface="Times New Roman" pitchFamily="18" charset="0"/>
              </a:rPr>
              <a:t>Injuries of the inner ear</a:t>
            </a:r>
            <a:endParaRPr lang="en-US" dirty="0">
              <a:latin typeface="Times New Roman" pitchFamily="18" charset="0"/>
              <a:cs typeface="Times New Roman"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1">
            <a:extLst>
              <a:ext uri="{FF2B5EF4-FFF2-40B4-BE49-F238E27FC236}">
                <a16:creationId xmlns="" xmlns:a16="http://schemas.microsoft.com/office/drawing/2014/main" id="{9D474CBD-9BF7-4712-AAE8-BEA41C03114E}"/>
              </a:ext>
            </a:extLst>
          </p:cNvPr>
          <p:cNvSpPr>
            <a:spLocks noGrp="1"/>
          </p:cNvSpPr>
          <p:nvPr>
            <p:ph idx="1"/>
          </p:nvPr>
        </p:nvSpPr>
        <p:spPr>
          <a:xfrm>
            <a:off x="838199" y="1547675"/>
            <a:ext cx="10214499" cy="4525963"/>
          </a:xfrm>
        </p:spPr>
        <p:txBody>
          <a:bodyPr/>
          <a:lstStyle/>
          <a:p>
            <a:r>
              <a:rPr lang="en-US" altLang="en-US" sz="2400" dirty="0">
                <a:latin typeface="Times New Roman" panose="02020603050405020304" pitchFamily="18" charset="0"/>
                <a:cs typeface="Times New Roman" panose="02020603050405020304" pitchFamily="18" charset="0"/>
              </a:rPr>
              <a:t>It is caused by the short-term impact of sound with a high intensity over 80 dB and a frequency over 2000 Hz</a:t>
            </a:r>
            <a:r>
              <a:rPr lang="sr-Cyrl-C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a:p>
            <a:r>
              <a:rPr lang="en-US" altLang="en-US" sz="2400" dirty="0">
                <a:latin typeface="Times New Roman" panose="02020603050405020304" pitchFamily="18" charset="0"/>
                <a:cs typeface="Times New Roman" panose="02020603050405020304" pitchFamily="18" charset="0"/>
              </a:rPr>
              <a:t>Most </a:t>
            </a:r>
            <a:r>
              <a:rPr lang="en-US" altLang="en-US" sz="2400" dirty="0" smtClean="0">
                <a:latin typeface="Times New Roman" panose="02020603050405020304" pitchFamily="18" charset="0"/>
                <a:cs typeface="Times New Roman" panose="02020603050405020304" pitchFamily="18" charset="0"/>
              </a:rPr>
              <a:t>often happens as a result of a </a:t>
            </a:r>
            <a:r>
              <a:rPr lang="en-US" altLang="en-US" sz="2400" dirty="0">
                <a:latin typeface="Times New Roman" panose="02020603050405020304" pitchFamily="18" charset="0"/>
                <a:cs typeface="Times New Roman" panose="02020603050405020304" pitchFamily="18" charset="0"/>
              </a:rPr>
              <a:t>shot, an explosion (blast trauma, when the middle ear can also be injured with a rupture of the eardrum), detonation</a:t>
            </a:r>
            <a:r>
              <a:rPr lang="sr-Cyrl-R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a:p>
            <a:r>
              <a:rPr lang="en-US" altLang="en-US" sz="2400" dirty="0">
                <a:latin typeface="Times New Roman" panose="02020603050405020304" pitchFamily="18" charset="0"/>
                <a:cs typeface="Times New Roman" panose="02020603050405020304" pitchFamily="18" charset="0"/>
              </a:rPr>
              <a:t>Damage to the sensory cells of the organ of </a:t>
            </a:r>
            <a:r>
              <a:rPr lang="en-US" altLang="en-US" sz="2400" dirty="0" err="1" smtClean="0">
                <a:latin typeface="Times New Roman" panose="02020603050405020304" pitchFamily="18" charset="0"/>
                <a:cs typeface="Times New Roman" panose="02020603050405020304" pitchFamily="18" charset="0"/>
              </a:rPr>
              <a:t>Corti</a:t>
            </a:r>
            <a:r>
              <a:rPr lang="sr-Cyrl-R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a:p>
            <a:pPr eaLnBrk="1" hangingPunct="1"/>
            <a:r>
              <a:rPr lang="en-US" altLang="en-US" sz="2400" dirty="0" smtClean="0">
                <a:latin typeface="Times New Roman" panose="02020603050405020304" pitchFamily="18" charset="0"/>
                <a:cs typeface="Times New Roman" panose="02020603050405020304" pitchFamily="18" charset="0"/>
              </a:rPr>
              <a:t>Hearing may be permanently damaged</a:t>
            </a:r>
            <a:r>
              <a:rPr lang="sr-Cyrl-R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a:p>
            <a:r>
              <a:rPr lang="en-US" altLang="en-US" sz="2400" dirty="0">
                <a:latin typeface="Times New Roman" panose="02020603050405020304" pitchFamily="18" charset="0"/>
                <a:cs typeface="Times New Roman" panose="02020603050405020304" pitchFamily="18" charset="0"/>
              </a:rPr>
              <a:t>Unilateral - a shot near the ear</a:t>
            </a:r>
            <a:r>
              <a:rPr lang="sr-Cyrl-R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a:p>
            <a:r>
              <a:rPr lang="en-US" altLang="en-US" sz="2400" dirty="0" smtClean="0">
                <a:latin typeface="Times New Roman" panose="02020603050405020304" pitchFamily="18" charset="0"/>
                <a:cs typeface="Times New Roman" panose="02020603050405020304" pitchFamily="18" charset="0"/>
              </a:rPr>
              <a:t>Bilateral - </a:t>
            </a:r>
            <a:r>
              <a:rPr lang="en-US" altLang="en-US" sz="2400" dirty="0">
                <a:latin typeface="Times New Roman" panose="02020603050405020304" pitchFamily="18" charset="0"/>
                <a:cs typeface="Times New Roman" panose="02020603050405020304" pitchFamily="18" charset="0"/>
              </a:rPr>
              <a:t>a strong explosion nearby</a:t>
            </a:r>
            <a:r>
              <a:rPr lang="sr-Cyrl-R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a:p>
            <a:pPr eaLnBrk="1" hangingPunct="1"/>
            <a:endParaRPr lang="en-US" altLang="en-US" dirty="0"/>
          </a:p>
        </p:txBody>
      </p:sp>
      <p:sp>
        <p:nvSpPr>
          <p:cNvPr id="3" name="Title 2">
            <a:extLst>
              <a:ext uri="{FF2B5EF4-FFF2-40B4-BE49-F238E27FC236}">
                <a16:creationId xmlns="" xmlns:a16="http://schemas.microsoft.com/office/drawing/2014/main" id="{739CCECD-2A53-4986-B31F-50FC49CF49A7}"/>
              </a:ext>
            </a:extLst>
          </p:cNvPr>
          <p:cNvSpPr>
            <a:spLocks noGrp="1"/>
          </p:cNvSpPr>
          <p:nvPr>
            <p:ph type="title"/>
          </p:nvPr>
        </p:nvSpPr>
        <p:spPr>
          <a:xfrm>
            <a:off x="838200" y="550415"/>
            <a:ext cx="10515600" cy="754603"/>
          </a:xfrm>
        </p:spPr>
        <p:txBody>
          <a:bodyPr>
            <a:normAutofit/>
          </a:bodyPr>
          <a:lstStyle/>
          <a:p>
            <a:pPr>
              <a:defRPr/>
            </a:pPr>
            <a:r>
              <a:rPr lang="en-US" dirty="0" smtClean="0">
                <a:latin typeface="Times New Roman" pitchFamily="18" charset="0"/>
                <a:cs typeface="Times New Roman" pitchFamily="18" charset="0"/>
              </a:rPr>
              <a:t>Acute acoustic trauma</a:t>
            </a:r>
            <a:endParaRPr lang="en-US" dirty="0">
              <a:latin typeface="Times New Roman" pitchFamily="18" charset="0"/>
              <a:cs typeface="Times New Roman" pitchFamily="18" charset="0"/>
            </a:endParaRPr>
          </a:p>
        </p:txBody>
      </p:sp>
      <p:pic>
        <p:nvPicPr>
          <p:cNvPr id="60420" name="Picture 2" descr="Ð ÐµÐ·ÑÐ»ÑÐ°Ñ ÑÐ»Ð¸ÐºÐ° Ð·Ð° akutna akustiÄna trauma">
            <a:extLst>
              <a:ext uri="{FF2B5EF4-FFF2-40B4-BE49-F238E27FC236}">
                <a16:creationId xmlns="" xmlns:a16="http://schemas.microsoft.com/office/drawing/2014/main" id="{95F38B30-2C2F-45DA-B654-15F0E1313A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4898" y="3874095"/>
            <a:ext cx="3938602" cy="253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Content Placeholder 1">
            <a:extLst>
              <a:ext uri="{FF2B5EF4-FFF2-40B4-BE49-F238E27FC236}">
                <a16:creationId xmlns="" xmlns:a16="http://schemas.microsoft.com/office/drawing/2014/main" id="{1FDD8621-7DEC-47D0-9C02-1DF07EAE9296}"/>
              </a:ext>
            </a:extLst>
          </p:cNvPr>
          <p:cNvSpPr>
            <a:spLocks noGrp="1"/>
          </p:cNvSpPr>
          <p:nvPr>
            <p:ph idx="1"/>
          </p:nvPr>
        </p:nvSpPr>
        <p:spPr>
          <a:xfrm>
            <a:off x="838200" y="1355109"/>
            <a:ext cx="10515600" cy="2073891"/>
          </a:xfrm>
        </p:spPr>
        <p:txBody>
          <a:bodyPr/>
          <a:lstStyle/>
          <a:p>
            <a:pPr eaLnBrk="1" hangingPunct="1"/>
            <a:r>
              <a:rPr lang="en-US" altLang="en-US" b="1" dirty="0" smtClean="0">
                <a:latin typeface="Times New Roman" panose="02020603050405020304" pitchFamily="18" charset="0"/>
                <a:cs typeface="Times New Roman" panose="02020603050405020304" pitchFamily="18" charset="0"/>
              </a:rPr>
              <a:t>Clinical </a:t>
            </a:r>
            <a:r>
              <a:rPr lang="en-US" altLang="en-US" b="1" dirty="0" smtClean="0">
                <a:latin typeface="Times New Roman" panose="02020603050405020304" pitchFamily="18" charset="0"/>
                <a:cs typeface="Times New Roman" panose="02020603050405020304" pitchFamily="18" charset="0"/>
              </a:rPr>
              <a:t>presentation</a:t>
            </a:r>
            <a:endParaRPr lang="en-US" altLang="en-US" b="1"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Tinnitus, hearing loss</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err="1" smtClean="0">
                <a:latin typeface="Times New Roman" panose="02020603050405020304" pitchFamily="18" charset="0"/>
                <a:cs typeface="Times New Roman" panose="02020603050405020304" pitchFamily="18" charset="0"/>
              </a:rPr>
              <a:t>Otoscopy</a:t>
            </a:r>
            <a:r>
              <a:rPr lang="en-US" altLang="en-US" dirty="0" smtClean="0">
                <a:latin typeface="Times New Roman" panose="02020603050405020304" pitchFamily="18" charset="0"/>
                <a:cs typeface="Times New Roman" panose="02020603050405020304" pitchFamily="18" charset="0"/>
              </a:rPr>
              <a:t>:</a:t>
            </a:r>
            <a:r>
              <a:rPr lang="sr-Cyrl-RS" altLang="en-US"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normal findings unless in the case of blast trauma</a:t>
            </a:r>
            <a:endParaRPr lang="en-US" altLang="en-US" dirty="0">
              <a:latin typeface="Times New Roman" panose="02020603050405020304" pitchFamily="18" charset="0"/>
              <a:cs typeface="Times New Roman" panose="02020603050405020304" pitchFamily="18" charset="0"/>
            </a:endParaRPr>
          </a:p>
        </p:txBody>
      </p:sp>
      <p:pic>
        <p:nvPicPr>
          <p:cNvPr id="61444" name="Picture 2" descr="Ð ÐµÐ·ÑÐ»ÑÐ°Ñ ÑÐ»Ð¸ÐºÐ° Ð·Ð° sluÅ¡ne koÅ¡Äice">
            <a:extLst>
              <a:ext uri="{FF2B5EF4-FFF2-40B4-BE49-F238E27FC236}">
                <a16:creationId xmlns="" xmlns:a16="http://schemas.microsoft.com/office/drawing/2014/main" id="{B9A95475-F4CF-400C-ADF8-344DB809AB33}"/>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128855" y="3458530"/>
            <a:ext cx="6964373" cy="237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1">
            <a:extLst>
              <a:ext uri="{FF2B5EF4-FFF2-40B4-BE49-F238E27FC236}">
                <a16:creationId xmlns="" xmlns:a16="http://schemas.microsoft.com/office/drawing/2014/main" id="{F28D070B-CF66-43EC-B0DE-22C83571293C}"/>
              </a:ext>
            </a:extLst>
          </p:cNvPr>
          <p:cNvSpPr>
            <a:spLocks noGrp="1"/>
          </p:cNvSpPr>
          <p:nvPr>
            <p:ph idx="1"/>
          </p:nvPr>
        </p:nvSpPr>
        <p:spPr>
          <a:xfrm>
            <a:off x="838200" y="1825625"/>
            <a:ext cx="5257800" cy="4351338"/>
          </a:xfrm>
        </p:spPr>
        <p:txBody>
          <a:bodyPr/>
          <a:lstStyle/>
          <a:p>
            <a:pPr eaLnBrk="1" hangingPunct="1"/>
            <a:r>
              <a:rPr lang="en-US" altLang="en-US" dirty="0" smtClean="0">
                <a:latin typeface="Times New Roman" panose="02020603050405020304" pitchFamily="18" charset="0"/>
                <a:cs typeface="Times New Roman" panose="02020603050405020304" pitchFamily="18" charset="0"/>
              </a:rPr>
              <a:t>Anamnesis, </a:t>
            </a:r>
            <a:r>
              <a:rPr lang="en-US" altLang="en-US" dirty="0" err="1" smtClean="0">
                <a:latin typeface="Times New Roman" panose="02020603050405020304" pitchFamily="18" charset="0"/>
                <a:cs typeface="Times New Roman" panose="02020603050405020304" pitchFamily="18" charset="0"/>
              </a:rPr>
              <a:t>ENT</a:t>
            </a:r>
            <a:r>
              <a:rPr lang="en-US" altLang="en-US" dirty="0" smtClean="0">
                <a:latin typeface="Times New Roman" panose="02020603050405020304" pitchFamily="18" charset="0"/>
                <a:cs typeface="Times New Roman" panose="02020603050405020304" pitchFamily="18" charset="0"/>
              </a:rPr>
              <a:t> examination</a:t>
            </a:r>
            <a:r>
              <a:rPr lang="sr-Cyrl-RS" altLang="en-US" dirty="0" smtClean="0">
                <a:latin typeface="Times New Roman" panose="02020603050405020304" pitchFamily="18" charset="0"/>
                <a:cs typeface="Times New Roman" panose="02020603050405020304" pitchFamily="18" charset="0"/>
              </a:rPr>
              <a:t>.</a:t>
            </a:r>
            <a:r>
              <a:rPr lang="en-US" altLang="en-US" dirty="0" smtClean="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Audiometry</a:t>
            </a:r>
            <a:r>
              <a:rPr lang="en-US" altLang="en-US" sz="2400" dirty="0" smtClean="0">
                <a:latin typeface="Times New Roman" panose="02020603050405020304" pitchFamily="18" charset="0"/>
                <a:cs typeface="Times New Roman" panose="02020603050405020304" pitchFamily="18" charset="0"/>
              </a:rPr>
              <a:t>: hearing loss on high frequencies, especially on </a:t>
            </a:r>
            <a:r>
              <a:rPr lang="sr-Cyrl-CS" altLang="en-US" sz="2400" dirty="0" smtClean="0">
                <a:latin typeface="Times New Roman" panose="02020603050405020304" pitchFamily="18" charset="0"/>
                <a:cs typeface="Times New Roman" panose="02020603050405020304" pitchFamily="18" charset="0"/>
              </a:rPr>
              <a:t>4000 </a:t>
            </a:r>
            <a:r>
              <a:rPr lang="en-US" altLang="en-US" sz="2400" dirty="0">
                <a:latin typeface="Times New Roman" panose="02020603050405020304" pitchFamily="18" charset="0"/>
                <a:cs typeface="Times New Roman" panose="02020603050405020304" pitchFamily="18" charset="0"/>
              </a:rPr>
              <a:t>Hz</a:t>
            </a:r>
            <a:r>
              <a:rPr lang="sr-Cyrl-RS" altLang="en-US" sz="2400"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 xmlns:a16="http://schemas.microsoft.com/office/drawing/2014/main" id="{13DC3692-78DD-4C95-92CE-A968A412B120}"/>
              </a:ext>
            </a:extLst>
          </p:cNvPr>
          <p:cNvSpPr>
            <a:spLocks noGrp="1"/>
          </p:cNvSpPr>
          <p:nvPr>
            <p:ph type="title"/>
          </p:nvPr>
        </p:nvSpPr>
        <p:spPr>
          <a:xfrm>
            <a:off x="838200" y="790113"/>
            <a:ext cx="10515600" cy="488271"/>
          </a:xfrm>
        </p:spPr>
        <p:txBody>
          <a:bodyPr>
            <a:normAutofit fontScale="90000"/>
          </a:bodyPr>
          <a:lstStyle/>
          <a:p>
            <a:pPr>
              <a:defRPr/>
            </a:pPr>
            <a:r>
              <a:rPr lang="sr-Cyrl-RS" sz="3600" dirty="0">
                <a:latin typeface="Times New Roman" pitchFamily="18" charset="0"/>
                <a:cs typeface="Times New Roman" pitchFamily="18" charset="0"/>
              </a:rPr>
              <a:t/>
            </a:r>
            <a:br>
              <a:rPr lang="sr-Cyrl-RS" sz="3600" dirty="0">
                <a:latin typeface="Times New Roman" pitchFamily="18" charset="0"/>
                <a:cs typeface="Times New Roman" pitchFamily="18" charset="0"/>
              </a:rPr>
            </a:br>
            <a:r>
              <a:rPr lang="en-US" sz="3600" dirty="0" smtClean="0">
                <a:latin typeface="Times New Roman" pitchFamily="18" charset="0"/>
                <a:cs typeface="Times New Roman" pitchFamily="18" charset="0"/>
              </a:rPr>
              <a:t>Diagnosis</a:t>
            </a:r>
            <a:r>
              <a:rPr lang="x-none"/>
              <a:t/>
            </a:r>
            <a:br>
              <a:rPr lang="x-none"/>
            </a:br>
            <a:endParaRPr lang="en-US" dirty="0"/>
          </a:p>
        </p:txBody>
      </p:sp>
      <p:pic>
        <p:nvPicPr>
          <p:cNvPr id="62468" name="Picture 2" descr="Ð¡ÑÐ¾Ð´Ð½Ð° ÑÐ»Ð¸ÐºÐ°">
            <a:extLst>
              <a:ext uri="{FF2B5EF4-FFF2-40B4-BE49-F238E27FC236}">
                <a16:creationId xmlns="" xmlns:a16="http://schemas.microsoft.com/office/drawing/2014/main" id="{E271119F-12CE-411D-9136-538983BC9E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1666" y="1762959"/>
            <a:ext cx="4874351" cy="4176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Content Placeholder 1">
            <a:extLst>
              <a:ext uri="{FF2B5EF4-FFF2-40B4-BE49-F238E27FC236}">
                <a16:creationId xmlns="" xmlns:a16="http://schemas.microsoft.com/office/drawing/2014/main" id="{1737FA00-F43E-44BD-B0A3-9049FE80BE37}"/>
              </a:ext>
            </a:extLst>
          </p:cNvPr>
          <p:cNvSpPr>
            <a:spLocks noGrp="1"/>
          </p:cNvSpPr>
          <p:nvPr>
            <p:ph idx="1"/>
          </p:nvPr>
        </p:nvSpPr>
        <p:spPr/>
        <p:txBody>
          <a:bodyPr/>
          <a:lstStyle/>
          <a:p>
            <a:r>
              <a:rPr lang="en-US" altLang="en-US" sz="2400" dirty="0">
                <a:latin typeface="Times New Roman" panose="02020603050405020304" pitchFamily="18" charset="0"/>
                <a:cs typeface="Times New Roman" panose="02020603050405020304" pitchFamily="18" charset="0"/>
              </a:rPr>
              <a:t>It is caused by constant and long-term exposure to acoustic stimuli (factory noise, music, industrial </a:t>
            </a:r>
            <a:r>
              <a:rPr lang="en-US" altLang="en-US" sz="2400" dirty="0" smtClean="0">
                <a:latin typeface="Times New Roman" panose="02020603050405020304" pitchFamily="18" charset="0"/>
                <a:cs typeface="Times New Roman" panose="02020603050405020304" pitchFamily="18" charset="0"/>
              </a:rPr>
              <a:t>noise)</a:t>
            </a:r>
          </a:p>
          <a:p>
            <a:r>
              <a:rPr lang="en-US" altLang="en-US" sz="2400" dirty="0" smtClean="0">
                <a:latin typeface="Times New Roman" panose="02020603050405020304" pitchFamily="18" charset="0"/>
                <a:cs typeface="Times New Roman" panose="02020603050405020304" pitchFamily="18" charset="0"/>
              </a:rPr>
              <a:t>Initially, hearing </a:t>
            </a:r>
            <a:r>
              <a:rPr lang="en-US" altLang="en-US" sz="2400" dirty="0">
                <a:latin typeface="Times New Roman" panose="02020603050405020304" pitchFamily="18" charset="0"/>
                <a:cs typeface="Times New Roman" panose="02020603050405020304" pitchFamily="18" charset="0"/>
              </a:rPr>
              <a:t>damage </a:t>
            </a:r>
            <a:r>
              <a:rPr lang="en-US" altLang="en-US" sz="2400" dirty="0" smtClean="0">
                <a:latin typeface="Times New Roman" panose="02020603050405020304" pitchFamily="18" charset="0"/>
                <a:cs typeface="Times New Roman" panose="02020603050405020304" pitchFamily="18" charset="0"/>
              </a:rPr>
              <a:t>occurs </a:t>
            </a:r>
            <a:r>
              <a:rPr lang="en-US" altLang="en-US" sz="2400" dirty="0">
                <a:latin typeface="Times New Roman" panose="02020603050405020304" pitchFamily="18" charset="0"/>
                <a:cs typeface="Times New Roman" panose="02020603050405020304" pitchFamily="18" charset="0"/>
              </a:rPr>
              <a:t>a typical </a:t>
            </a:r>
            <a:r>
              <a:rPr lang="en-US" altLang="en-US" sz="2400" dirty="0" err="1">
                <a:latin typeface="Times New Roman" panose="02020603050405020304" pitchFamily="18" charset="0"/>
                <a:cs typeface="Times New Roman" panose="02020603050405020304" pitchFamily="18" charset="0"/>
              </a:rPr>
              <a:t>scotoma</a:t>
            </a:r>
            <a:r>
              <a:rPr lang="en-US" altLang="en-US" sz="2400" dirty="0">
                <a:latin typeface="Times New Roman" panose="02020603050405020304" pitchFamily="18" charset="0"/>
                <a:cs typeface="Times New Roman" panose="02020603050405020304" pitchFamily="18" charset="0"/>
              </a:rPr>
              <a:t> in the area of ​​4000 Hz, and if the </a:t>
            </a:r>
            <a:r>
              <a:rPr lang="en-US" altLang="en-US" sz="2400" dirty="0" smtClean="0">
                <a:latin typeface="Times New Roman" panose="02020603050405020304" pitchFamily="18" charset="0"/>
                <a:cs typeface="Times New Roman" panose="02020603050405020304" pitchFamily="18" charset="0"/>
              </a:rPr>
              <a:t>pathological agents persists, </a:t>
            </a:r>
            <a:r>
              <a:rPr lang="en-US" altLang="en-US" sz="2400" dirty="0">
                <a:latin typeface="Times New Roman" panose="02020603050405020304" pitchFamily="18" charset="0"/>
                <a:cs typeface="Times New Roman" panose="02020603050405020304" pitchFamily="18" charset="0"/>
              </a:rPr>
              <a:t>lower frequencies are also affected and a complete loss of hearing can occur</a:t>
            </a:r>
            <a:r>
              <a:rPr lang="sr-Cyrl-RS" altLang="en-US" sz="2400" dirty="0" smtClean="0">
                <a:latin typeface="Times New Roman" panose="02020603050405020304" pitchFamily="18" charset="0"/>
                <a:cs typeface="Times New Roman" panose="02020603050405020304" pitchFamily="18" charset="0"/>
              </a:rPr>
              <a:t>.</a:t>
            </a:r>
            <a:endParaRPr lang="sr-Cyrl-CS" altLang="en-US" sz="2400" dirty="0">
              <a:latin typeface="Times New Roman" panose="02020603050405020304" pitchFamily="18" charset="0"/>
              <a:cs typeface="Times New Roman" panose="02020603050405020304" pitchFamily="18" charset="0"/>
            </a:endParaRPr>
          </a:p>
          <a:p>
            <a:r>
              <a:rPr lang="en-US" altLang="en-US" sz="2400" dirty="0">
                <a:latin typeface="Times New Roman" panose="02020603050405020304" pitchFamily="18" charset="0"/>
                <a:cs typeface="Times New Roman" panose="02020603050405020304" pitchFamily="18" charset="0"/>
              </a:rPr>
              <a:t>The damage is related to individual hypersensitivity to the effects of noise</a:t>
            </a:r>
            <a:r>
              <a:rPr lang="sr-Cyrl-R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a:p>
            <a:pPr eaLnBrk="1" hangingPunct="1"/>
            <a:endParaRPr lang="en-US" altLang="en-US" dirty="0"/>
          </a:p>
        </p:txBody>
      </p:sp>
      <p:sp>
        <p:nvSpPr>
          <p:cNvPr id="3" name="Title 2">
            <a:extLst>
              <a:ext uri="{FF2B5EF4-FFF2-40B4-BE49-F238E27FC236}">
                <a16:creationId xmlns="" xmlns:a16="http://schemas.microsoft.com/office/drawing/2014/main" id="{B8DFB262-F103-4567-9288-C536B6941F48}"/>
              </a:ext>
            </a:extLst>
          </p:cNvPr>
          <p:cNvSpPr>
            <a:spLocks noGrp="1"/>
          </p:cNvSpPr>
          <p:nvPr>
            <p:ph type="title"/>
          </p:nvPr>
        </p:nvSpPr>
        <p:spPr/>
        <p:txBody>
          <a:bodyPr/>
          <a:lstStyle/>
          <a:p>
            <a:pPr>
              <a:defRPr/>
            </a:pPr>
            <a:r>
              <a:rPr lang="en-US" dirty="0" smtClean="0">
                <a:latin typeface="Times New Roman" pitchFamily="18" charset="0"/>
                <a:cs typeface="Times New Roman" pitchFamily="18" charset="0"/>
              </a:rPr>
              <a:t>Chronic acoustic trauma</a:t>
            </a:r>
            <a:endParaRPr lang="en-US" dirty="0">
              <a:latin typeface="Times New Roman" pitchFamily="18" charset="0"/>
              <a:cs typeface="Times New Roman"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1">
            <a:extLst>
              <a:ext uri="{FF2B5EF4-FFF2-40B4-BE49-F238E27FC236}">
                <a16:creationId xmlns="" xmlns:a16="http://schemas.microsoft.com/office/drawing/2014/main" id="{F7798595-B8FD-4A5B-9812-2E2031E4A3F7}"/>
              </a:ext>
            </a:extLst>
          </p:cNvPr>
          <p:cNvSpPr>
            <a:spLocks noGrp="1"/>
          </p:cNvSpPr>
          <p:nvPr>
            <p:ph idx="1"/>
          </p:nvPr>
        </p:nvSpPr>
        <p:spPr>
          <a:xfrm>
            <a:off x="838200" y="1825625"/>
            <a:ext cx="6397101" cy="4351338"/>
          </a:xfrm>
        </p:spPr>
        <p:txBody>
          <a:bodyPr/>
          <a:lstStyle/>
          <a:p>
            <a:pPr eaLnBrk="1" hangingPunct="1"/>
            <a:r>
              <a:rPr lang="en-US" altLang="en-US" dirty="0" smtClean="0">
                <a:latin typeface="Times New Roman" panose="02020603050405020304" pitchFamily="18" charset="0"/>
                <a:cs typeface="Times New Roman" panose="02020603050405020304" pitchFamily="18" charset="0"/>
              </a:rPr>
              <a:t>Tinnitus and irreversible hearing damage</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err="1" smtClean="0">
                <a:latin typeface="Times New Roman" panose="02020603050405020304" pitchFamily="18" charset="0"/>
                <a:cs typeface="Times New Roman" panose="02020603050405020304" pitchFamily="18" charset="0"/>
              </a:rPr>
              <a:t>Otoscopy</a:t>
            </a:r>
            <a:r>
              <a:rPr lang="en-US" altLang="en-US" dirty="0" smtClean="0">
                <a:latin typeface="Times New Roman" panose="02020603050405020304" pitchFamily="18" charset="0"/>
                <a:cs typeface="Times New Roman" panose="02020603050405020304" pitchFamily="18" charset="0"/>
              </a:rPr>
              <a:t>:</a:t>
            </a:r>
            <a:r>
              <a:rPr lang="sr-Cyrl-RS" altLang="en-US"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normal findings</a:t>
            </a:r>
            <a:endParaRPr lang="en-US" altLang="en-US"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Audiometry</a:t>
            </a:r>
            <a:r>
              <a:rPr lang="sr-Cyrl-RS" altLang="en-US" dirty="0" smtClean="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bilateral </a:t>
            </a:r>
            <a:r>
              <a:rPr lang="en-US" altLang="en-US" dirty="0" err="1">
                <a:latin typeface="Times New Roman" panose="02020603050405020304" pitchFamily="18" charset="0"/>
                <a:cs typeface="Times New Roman" panose="02020603050405020304" pitchFamily="18" charset="0"/>
              </a:rPr>
              <a:t>sensorineural</a:t>
            </a:r>
            <a:r>
              <a:rPr lang="en-US" altLang="en-US" dirty="0">
                <a:latin typeface="Times New Roman" panose="02020603050405020304" pitchFamily="18" charset="0"/>
                <a:cs typeface="Times New Roman" panose="02020603050405020304" pitchFamily="18" charset="0"/>
              </a:rPr>
              <a:t> hearing loss with </a:t>
            </a:r>
            <a:r>
              <a:rPr lang="en-US" altLang="en-US" dirty="0" err="1">
                <a:latin typeface="Times New Roman" panose="02020603050405020304" pitchFamily="18" charset="0"/>
                <a:cs typeface="Times New Roman" panose="02020603050405020304" pitchFamily="18" charset="0"/>
              </a:rPr>
              <a:t>scotoma</a:t>
            </a:r>
            <a:r>
              <a:rPr lang="en-US" altLang="en-US" dirty="0">
                <a:latin typeface="Times New Roman" panose="02020603050405020304" pitchFamily="18" charset="0"/>
                <a:cs typeface="Times New Roman" panose="02020603050405020304" pitchFamily="18" charset="0"/>
              </a:rPr>
              <a:t> at 4000 Hz</a:t>
            </a:r>
          </a:p>
          <a:p>
            <a:pPr eaLnBrk="1" hangingPunct="1"/>
            <a:endParaRPr lang="en-US" altLang="en-US" dirty="0"/>
          </a:p>
          <a:p>
            <a:pPr eaLnBrk="1" hangingPunct="1"/>
            <a:endParaRPr lang="en-US" altLang="en-US" dirty="0"/>
          </a:p>
          <a:p>
            <a:pPr eaLnBrk="1" hangingPunct="1"/>
            <a:endParaRPr lang="en-US" altLang="en-US" dirty="0"/>
          </a:p>
        </p:txBody>
      </p:sp>
      <p:sp>
        <p:nvSpPr>
          <p:cNvPr id="3" name="Title 2">
            <a:extLst>
              <a:ext uri="{FF2B5EF4-FFF2-40B4-BE49-F238E27FC236}">
                <a16:creationId xmlns="" xmlns:a16="http://schemas.microsoft.com/office/drawing/2014/main" id="{F8832BA3-60C1-41AB-B937-26A346387BD8}"/>
              </a:ext>
            </a:extLst>
          </p:cNvPr>
          <p:cNvSpPr>
            <a:spLocks noGrp="1"/>
          </p:cNvSpPr>
          <p:nvPr>
            <p:ph type="title"/>
          </p:nvPr>
        </p:nvSpPr>
        <p:spPr/>
        <p:txBody>
          <a:bodyPr/>
          <a:lstStyle/>
          <a:p>
            <a:pPr>
              <a:defRPr/>
            </a:pPr>
            <a:r>
              <a:rPr lang="en-US" dirty="0" smtClean="0">
                <a:latin typeface="Times New Roman" pitchFamily="18" charset="0"/>
                <a:cs typeface="Times New Roman" pitchFamily="18" charset="0"/>
              </a:rPr>
              <a:t>Diagnosis</a:t>
            </a:r>
            <a:endParaRPr lang="en-US" dirty="0">
              <a:latin typeface="Times New Roman" pitchFamily="18" charset="0"/>
              <a:cs typeface="Times New Roman" pitchFamily="18" charset="0"/>
            </a:endParaRPr>
          </a:p>
        </p:txBody>
      </p:sp>
      <p:pic>
        <p:nvPicPr>
          <p:cNvPr id="64516" name="Picture 8" descr="C:\Users\Stojanovic\Desktop\20190127_201720.jpg">
            <a:extLst>
              <a:ext uri="{FF2B5EF4-FFF2-40B4-BE49-F238E27FC236}">
                <a16:creationId xmlns="" xmlns:a16="http://schemas.microsoft.com/office/drawing/2014/main" id="{165FCF87-7E7D-4025-87FE-FEA7D74C35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1811" y="1371727"/>
            <a:ext cx="3613951" cy="495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268694C6-1DC6-413B-8E02-320962304290}"/>
              </a:ext>
            </a:extLst>
          </p:cNvPr>
          <p:cNvSpPr>
            <a:spLocks noGrp="1"/>
          </p:cNvSpPr>
          <p:nvPr>
            <p:ph idx="1"/>
          </p:nvPr>
        </p:nvSpPr>
        <p:spPr>
          <a:xfrm>
            <a:off x="838200" y="897369"/>
            <a:ext cx="10515600" cy="5087795"/>
          </a:xfrm>
        </p:spPr>
        <p:txBody>
          <a:bodyPr>
            <a:normAutofit/>
          </a:bodyPr>
          <a:lstStyle/>
          <a:p>
            <a:r>
              <a:rPr lang="en-US" dirty="0" smtClean="0">
                <a:latin typeface="Times New Roman" pitchFamily="18" charset="0"/>
                <a:cs typeface="Times New Roman" pitchFamily="18" charset="0"/>
              </a:rPr>
              <a:t>Initially, in </a:t>
            </a:r>
            <a:r>
              <a:rPr lang="en-US" b="1" dirty="0" smtClean="0">
                <a:latin typeface="Times New Roman" pitchFamily="18" charset="0"/>
                <a:cs typeface="Times New Roman" pitchFamily="18" charset="0"/>
              </a:rPr>
              <a:t>6</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week </a:t>
            </a:r>
            <a:r>
              <a:rPr lang="en-US" dirty="0" smtClean="0">
                <a:latin typeface="Times New Roman" pitchFamily="18" charset="0"/>
                <a:cs typeface="Times New Roman" pitchFamily="18" charset="0"/>
              </a:rPr>
              <a:t>from upper </a:t>
            </a:r>
            <a:r>
              <a:rPr lang="en-US" dirty="0">
                <a:latin typeface="Times New Roman" pitchFamily="18" charset="0"/>
                <a:cs typeface="Times New Roman" pitchFamily="18" charset="0"/>
              </a:rPr>
              <a:t>part </a:t>
            </a:r>
            <a:r>
              <a:rPr lang="en-US" b="1" dirty="0">
                <a:latin typeface="Times New Roman" pitchFamily="18" charset="0"/>
                <a:cs typeface="Times New Roman" pitchFamily="18" charset="0"/>
              </a:rPr>
              <a:t>semicircular </a:t>
            </a:r>
            <a:r>
              <a:rPr lang="en-US" b="1" dirty="0" smtClean="0">
                <a:latin typeface="Times New Roman" pitchFamily="18" charset="0"/>
                <a:cs typeface="Times New Roman" pitchFamily="18" charset="0"/>
              </a:rPr>
              <a:t>canals </a:t>
            </a:r>
            <a:r>
              <a:rPr lang="en-US" dirty="0" smtClean="0">
                <a:latin typeface="Times New Roman" pitchFamily="18" charset="0"/>
                <a:cs typeface="Times New Roman" pitchFamily="18" charset="0"/>
              </a:rPr>
              <a:t>and </a:t>
            </a:r>
            <a:r>
              <a:rPr lang="en-US" b="1" dirty="0" smtClean="0">
                <a:latin typeface="Times New Roman" pitchFamily="18" charset="0"/>
                <a:cs typeface="Times New Roman" pitchFamily="18" charset="0"/>
              </a:rPr>
              <a:t>utricle</a:t>
            </a:r>
            <a:r>
              <a:rPr lang="en-US" dirty="0" smtClean="0">
                <a:latin typeface="Times New Roman" pitchFamily="18" charset="0"/>
                <a:cs typeface="Times New Roman" pitchFamily="18" charset="0"/>
              </a:rPr>
              <a:t> develop, and from </a:t>
            </a:r>
            <a:r>
              <a:rPr lang="en-US" b="1" dirty="0" smtClean="0">
                <a:latin typeface="Times New Roman" pitchFamily="18" charset="0"/>
                <a:cs typeface="Times New Roman" pitchFamily="18" charset="0"/>
              </a:rPr>
              <a:t>7</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to 9</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week </a:t>
            </a:r>
            <a:r>
              <a:rPr lang="en-US" dirty="0" smtClean="0">
                <a:latin typeface="Times New Roman" pitchFamily="18" charset="0"/>
                <a:cs typeface="Times New Roman" pitchFamily="18" charset="0"/>
              </a:rPr>
              <a:t>from lower part, </a:t>
            </a:r>
            <a:r>
              <a:rPr lang="en-US" b="1" dirty="0" smtClean="0">
                <a:latin typeface="Times New Roman" pitchFamily="18" charset="0"/>
                <a:cs typeface="Times New Roman" pitchFamily="18" charset="0"/>
              </a:rPr>
              <a:t>cochlea</a:t>
            </a:r>
            <a:r>
              <a:rPr lang="en-US" dirty="0" smtClean="0">
                <a:latin typeface="Times New Roman" pitchFamily="18" charset="0"/>
                <a:cs typeface="Times New Roman" pitchFamily="18" charset="0"/>
              </a:rPr>
              <a:t> and </a:t>
            </a:r>
            <a:r>
              <a:rPr lang="en-US" b="1" dirty="0" err="1" smtClean="0">
                <a:latin typeface="Times New Roman" pitchFamily="18" charset="0"/>
                <a:cs typeface="Times New Roman" pitchFamily="18" charset="0"/>
              </a:rPr>
              <a:t>saccule</a:t>
            </a:r>
            <a:r>
              <a:rPr lang="en-US" dirty="0" smtClean="0">
                <a:latin typeface="Times New Roman" pitchFamily="18" charset="0"/>
                <a:cs typeface="Times New Roman" pitchFamily="18" charset="0"/>
              </a:rPr>
              <a:t> develop. </a:t>
            </a:r>
          </a:p>
          <a:p>
            <a:r>
              <a:rPr lang="en-US" dirty="0" smtClean="0">
                <a:latin typeface="Times New Roman" pitchFamily="18" charset="0"/>
                <a:cs typeface="Times New Roman" pitchFamily="18" charset="0"/>
              </a:rPr>
              <a:t>Membranous labyrinth is filled with </a:t>
            </a:r>
            <a:r>
              <a:rPr lang="en-US" dirty="0" err="1" smtClean="0">
                <a:latin typeface="Times New Roman" pitchFamily="18" charset="0"/>
                <a:cs typeface="Times New Roman" pitchFamily="18" charset="0"/>
              </a:rPr>
              <a:t>endolymph</a:t>
            </a:r>
            <a:r>
              <a:rPr lang="en-US" dirty="0" smtClean="0">
                <a:latin typeface="Times New Roman" pitchFamily="18" charset="0"/>
                <a:cs typeface="Times New Roman" pitchFamily="18" charset="0"/>
              </a:rPr>
              <a:t> and fully developed by the end of </a:t>
            </a:r>
            <a:r>
              <a:rPr lang="en-US" b="1" dirty="0" smtClean="0">
                <a:latin typeface="Times New Roman" pitchFamily="18" charset="0"/>
                <a:cs typeface="Times New Roman" pitchFamily="18" charset="0"/>
              </a:rPr>
              <a:t>15</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/16</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week of fetal development</a:t>
            </a:r>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Surrounding membranous labyrinth, mesenchymal tissue becomes </a:t>
            </a:r>
            <a:r>
              <a:rPr lang="en-US" dirty="0" err="1" smtClean="0">
                <a:latin typeface="Times New Roman" pitchFamily="18" charset="0"/>
                <a:cs typeface="Times New Roman" pitchFamily="18" charset="0"/>
              </a:rPr>
              <a:t>chondrified</a:t>
            </a:r>
            <a:r>
              <a:rPr lang="en-US" dirty="0" smtClean="0">
                <a:latin typeface="Times New Roman" pitchFamily="18" charset="0"/>
                <a:cs typeface="Times New Roman" pitchFamily="18" charset="0"/>
              </a:rPr>
              <a:t> and later ossified.</a:t>
            </a:r>
            <a:endParaRPr lang="sr-Cyrl-R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Ossification of bony labyrinth occurs between </a:t>
            </a:r>
            <a:r>
              <a:rPr lang="en-US" b="1" dirty="0" smtClean="0">
                <a:latin typeface="Times New Roman" panose="02020603050405020304" pitchFamily="18" charset="0"/>
                <a:cs typeface="Times New Roman" panose="02020603050405020304" pitchFamily="18" charset="0"/>
              </a:rPr>
              <a:t>20</a:t>
            </a:r>
            <a:r>
              <a:rPr lang="en-US" b="1" baseline="30000" dirty="0" smtClean="0">
                <a:latin typeface="Times New Roman" panose="02020603050405020304" pitchFamily="18" charset="0"/>
                <a:cs typeface="Times New Roman" panose="02020603050405020304" pitchFamily="18" charset="0"/>
              </a:rPr>
              <a:t>th</a:t>
            </a:r>
            <a:r>
              <a:rPr lang="en-US" b="1" dirty="0" smtClean="0">
                <a:latin typeface="Times New Roman" panose="02020603050405020304" pitchFamily="18" charset="0"/>
                <a:cs typeface="Times New Roman" panose="02020603050405020304" pitchFamily="18" charset="0"/>
              </a:rPr>
              <a:t> and 25</a:t>
            </a:r>
            <a:r>
              <a:rPr lang="en-US" b="1" baseline="30000" dirty="0" smtClean="0">
                <a:latin typeface="Times New Roman" panose="02020603050405020304" pitchFamily="18" charset="0"/>
                <a:cs typeface="Times New Roman" panose="02020603050405020304" pitchFamily="18" charset="0"/>
              </a:rPr>
              <a:t>th</a:t>
            </a:r>
            <a:r>
              <a:rPr lang="en-US" b="1" dirty="0" smtClean="0">
                <a:latin typeface="Times New Roman" panose="02020603050405020304" pitchFamily="18" charset="0"/>
                <a:cs typeface="Times New Roman" panose="02020603050405020304" pitchFamily="18" charset="0"/>
              </a:rPr>
              <a:t> week of pregnancy</a:t>
            </a:r>
            <a:r>
              <a:rPr lang="en-US" dirty="0" smtClean="0">
                <a:latin typeface="Times New Roman" panose="02020603050405020304" pitchFamily="18" charset="0"/>
                <a:cs typeface="Times New Roman" panose="02020603050405020304" pitchFamily="18" charset="0"/>
              </a:rPr>
              <a:t>.</a:t>
            </a:r>
            <a:endParaRPr lang="sr-Cyrl-R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Space between bony and membranous labyrinth is filled with perilymph.</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21472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1">
            <a:extLst>
              <a:ext uri="{FF2B5EF4-FFF2-40B4-BE49-F238E27FC236}">
                <a16:creationId xmlns="" xmlns:a16="http://schemas.microsoft.com/office/drawing/2014/main" id="{2980FC04-1D32-4E2A-A4C9-4F64A063EE7D}"/>
              </a:ext>
            </a:extLst>
          </p:cNvPr>
          <p:cNvSpPr>
            <a:spLocks noGrp="1"/>
          </p:cNvSpPr>
          <p:nvPr>
            <p:ph idx="1"/>
          </p:nvPr>
        </p:nvSpPr>
        <p:spPr/>
        <p:txBody>
          <a:bodyPr/>
          <a:lstStyle/>
          <a:p>
            <a:pPr eaLnBrk="1" hangingPunct="1"/>
            <a:r>
              <a:rPr lang="en-US" altLang="en-US" dirty="0" smtClean="0">
                <a:latin typeface="Times New Roman" panose="02020603050405020304" pitchFamily="18" charset="0"/>
                <a:cs typeface="Times New Roman" panose="02020603050405020304" pitchFamily="18" charset="0"/>
              </a:rPr>
              <a:t>Prevention is the most important</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Hearing Protection Equipment</a:t>
            </a:r>
          </a:p>
        </p:txBody>
      </p:sp>
      <p:sp>
        <p:nvSpPr>
          <p:cNvPr id="3" name="Title 2">
            <a:extLst>
              <a:ext uri="{FF2B5EF4-FFF2-40B4-BE49-F238E27FC236}">
                <a16:creationId xmlns="" xmlns:a16="http://schemas.microsoft.com/office/drawing/2014/main" id="{FED9ED0A-AAEB-426A-A7B9-C15DDF570969}"/>
              </a:ext>
            </a:extLst>
          </p:cNvPr>
          <p:cNvSpPr>
            <a:spLocks noGrp="1"/>
          </p:cNvSpPr>
          <p:nvPr>
            <p:ph type="title"/>
          </p:nvPr>
        </p:nvSpPr>
        <p:spPr/>
        <p:txBody>
          <a:bodyPr/>
          <a:lstStyle/>
          <a:p>
            <a:pPr>
              <a:defRPr/>
            </a:pPr>
            <a:r>
              <a:rPr lang="en-US" dirty="0" smtClean="0">
                <a:latin typeface="Times New Roman" pitchFamily="18" charset="0"/>
                <a:cs typeface="Times New Roman" pitchFamily="18" charset="0"/>
              </a:rPr>
              <a:t>Treatment</a:t>
            </a:r>
            <a:endParaRPr lang="en-US" dirty="0">
              <a:latin typeface="Times New Roman" pitchFamily="18" charset="0"/>
              <a:cs typeface="Times New Roman" pitchFamily="18" charset="0"/>
            </a:endParaRPr>
          </a:p>
        </p:txBody>
      </p:sp>
      <p:pic>
        <p:nvPicPr>
          <p:cNvPr id="65540" name="Picture 2" descr="Ð ÐµÐ·ÑÐ»ÑÐ°Ñ ÑÐ»Ð¸ÐºÐ° Ð·Ð° antifoni">
            <a:extLst>
              <a:ext uri="{FF2B5EF4-FFF2-40B4-BE49-F238E27FC236}">
                <a16:creationId xmlns="" xmlns:a16="http://schemas.microsoft.com/office/drawing/2014/main" id="{6F654DAE-9E4A-47BB-9DC1-53DAEAEE79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4784" y="1690687"/>
            <a:ext cx="3919999" cy="391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1021</TotalTime>
  <Words>3670</Words>
  <Application>Microsoft Office PowerPoint</Application>
  <PresentationFormat>Custom</PresentationFormat>
  <Paragraphs>378</Paragraphs>
  <Slides>90</Slides>
  <Notes>1</Notes>
  <HiddenSlides>0</HiddenSlides>
  <MMClips>0</MMClips>
  <ScaleCrop>false</ScaleCrop>
  <HeadingPairs>
    <vt:vector size="4" baseType="variant">
      <vt:variant>
        <vt:lpstr>Theme</vt:lpstr>
      </vt:variant>
      <vt:variant>
        <vt:i4>1</vt:i4>
      </vt:variant>
      <vt:variant>
        <vt:lpstr>Slide Titles</vt:lpstr>
      </vt:variant>
      <vt:variant>
        <vt:i4>90</vt:i4>
      </vt:variant>
    </vt:vector>
  </HeadingPairs>
  <TitlesOfParts>
    <vt:vector size="91" baseType="lpstr">
      <vt:lpstr>Office Theme</vt:lpstr>
      <vt:lpstr>1. Embryology of the ear 2. Congenital malformations of the ear 3. External ear trauma 4. Middle ear trauma 5. Inner ear trauma 6. Temporal bone fractures</vt:lpstr>
      <vt:lpstr>Development of the ear</vt:lpstr>
      <vt:lpstr>External ear</vt:lpstr>
      <vt:lpstr>PowerPoint Presentation</vt:lpstr>
      <vt:lpstr>Middle ear</vt:lpstr>
      <vt:lpstr>PowerPoint Presentation</vt:lpstr>
      <vt:lpstr>PowerPoint Presentation</vt:lpstr>
      <vt:lpstr>  Inner ear</vt:lpstr>
      <vt:lpstr>PowerPoint Presentation</vt:lpstr>
      <vt:lpstr>Congenital malformations of the ear</vt:lpstr>
      <vt:lpstr>Congenital malformations of the external ear</vt:lpstr>
      <vt:lpstr>I - Malformations of position and shape</vt:lpstr>
      <vt:lpstr>PowerPoint Presentation</vt:lpstr>
      <vt:lpstr>PowerPoint Presentation</vt:lpstr>
      <vt:lpstr>PowerPoint Presentation</vt:lpstr>
      <vt:lpstr>PowerPoint Presentation</vt:lpstr>
      <vt:lpstr>PowerPoint Presentation</vt:lpstr>
      <vt:lpstr>II - Malformations of incomplete development or complete lack of ear structures</vt:lpstr>
      <vt:lpstr>PowerPoint Presentation</vt:lpstr>
      <vt:lpstr>PowerPoint Presentation</vt:lpstr>
      <vt:lpstr>PowerPoint Presentation</vt:lpstr>
      <vt:lpstr>PowerPoint Presentation</vt:lpstr>
      <vt:lpstr>Microtia and external ear canal atresion </vt:lpstr>
      <vt:lpstr>III - Abnormal development of overabundant formations</vt:lpstr>
      <vt:lpstr>PowerPoint Presentation</vt:lpstr>
      <vt:lpstr>Preauricular fistula</vt:lpstr>
      <vt:lpstr>PowerPoint Presentation</vt:lpstr>
      <vt:lpstr>Congenital malformations of the middle ear</vt:lpstr>
      <vt:lpstr>PowerPoint Presentation</vt:lpstr>
      <vt:lpstr>Symptoms</vt:lpstr>
      <vt:lpstr>PowerPoint Presentation</vt:lpstr>
      <vt:lpstr>PowerPoint Presentation</vt:lpstr>
      <vt:lpstr>PowerPoint Presentation</vt:lpstr>
      <vt:lpstr>Congenital malformations of the inner ear</vt:lpstr>
      <vt:lpstr>Ear trauma</vt:lpstr>
      <vt:lpstr>Ear trauma</vt:lpstr>
      <vt:lpstr>Injuries of the external ear</vt:lpstr>
      <vt:lpstr>Open mechanical injuries of the auricle</vt:lpstr>
      <vt:lpstr>Treatment </vt:lpstr>
      <vt:lpstr>Closed mechanical injuries of the auricle</vt:lpstr>
      <vt:lpstr>PowerPoint Presentation</vt:lpstr>
      <vt:lpstr>PowerPoint Presentation</vt:lpstr>
      <vt:lpstr>PowerPoint Presentation</vt:lpstr>
      <vt:lpstr>PowerPoint Presentation</vt:lpstr>
      <vt:lpstr>Thermal injuries of the auricle</vt:lpstr>
      <vt:lpstr>PowerPoint Presentation</vt:lpstr>
      <vt:lpstr>PowerPoint Presentation</vt:lpstr>
      <vt:lpstr>PowerPoint Presentation</vt:lpstr>
      <vt:lpstr>Treatment of auricle frostbites</vt:lpstr>
      <vt:lpstr>Injuries of external ear canal</vt:lpstr>
      <vt:lpstr> </vt:lpstr>
      <vt:lpstr>Injuries of the middle ear</vt:lpstr>
      <vt:lpstr>Injuries of tympanic membrane</vt:lpstr>
      <vt:lpstr>Diagnosis</vt:lpstr>
      <vt:lpstr>PowerPoint Presentation</vt:lpstr>
      <vt:lpstr>PowerPoint Presentation</vt:lpstr>
      <vt:lpstr>Treatment</vt:lpstr>
      <vt:lpstr>PowerPoint Presentation</vt:lpstr>
      <vt:lpstr>PowerPoint Presentation</vt:lpstr>
      <vt:lpstr>Barotrauma (aerootitis - otitis media barotraumatica)</vt:lpstr>
      <vt:lpstr>PowerPoint Presentation</vt:lpstr>
      <vt:lpstr>Diagnosis</vt:lpstr>
      <vt:lpstr>Aerootitis a) Redness of tympanic membrane b) Ruptured tympanic membrane</vt:lpstr>
      <vt:lpstr>Therapy</vt:lpstr>
      <vt:lpstr>Blast injuries of tympanic membrane</vt:lpstr>
      <vt:lpstr>PowerPoint Presentation</vt:lpstr>
      <vt:lpstr>Ossicular injuries</vt:lpstr>
      <vt:lpstr>PowerPoint Presentation</vt:lpstr>
      <vt:lpstr>Diagnosis</vt:lpstr>
      <vt:lpstr>Temporal bone fractures</vt:lpstr>
      <vt:lpstr>Temporal bone fractures</vt:lpstr>
      <vt:lpstr>Longitudinal fracture</vt:lpstr>
      <vt:lpstr>Clinical presentation</vt:lpstr>
      <vt:lpstr>Diagnosis</vt:lpstr>
      <vt:lpstr>PowerPoint Presentation</vt:lpstr>
      <vt:lpstr>CT - Longitudinal fracture of the temporal bone pyramid</vt:lpstr>
      <vt:lpstr>Treatment </vt:lpstr>
      <vt:lpstr>Transverse fracture</vt:lpstr>
      <vt:lpstr>Clinical presentation</vt:lpstr>
      <vt:lpstr>Diagnosis</vt:lpstr>
      <vt:lpstr>PowerPoint Presentation</vt:lpstr>
      <vt:lpstr>CT - Trasverse fracture of the temporal bone pyramid</vt:lpstr>
      <vt:lpstr>Treatment</vt:lpstr>
      <vt:lpstr>Injuries of the inner ear</vt:lpstr>
      <vt:lpstr>Acute acoustic trauma</vt:lpstr>
      <vt:lpstr>PowerPoint Presentation</vt:lpstr>
      <vt:lpstr> Diagnosis </vt:lpstr>
      <vt:lpstr>Chronic acoustic trauma</vt:lpstr>
      <vt:lpstr>Diagnosis</vt:lpstr>
      <vt:lpstr>Treatment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Ембриологија ува Конгениталне малформације ува Повреде спољашњег ува Повреде средњег ува Повреде унутрашњег ува Прелом темпоралне кости</dc:title>
  <dc:creator>Bjelic</dc:creator>
  <cp:lastModifiedBy>Andra Jevtovic</cp:lastModifiedBy>
  <cp:revision>90</cp:revision>
  <dcterms:created xsi:type="dcterms:W3CDTF">2021-01-17T21:26:00Z</dcterms:created>
  <dcterms:modified xsi:type="dcterms:W3CDTF">2024-01-29T21:35:49Z</dcterms:modified>
</cp:coreProperties>
</file>